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5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42a53ce3c_0_3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42a53ce3c_0_3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2d20eb76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2d20eb76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42a53ce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42a53ce3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42a53ce3c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242a53ce3c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65649"/>
            <a:ext cx="8520600" cy="232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Forecast-based Financing (FbF)</a:t>
            </a:r>
            <a:endParaRPr sz="48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Theory of Change (TOC)</a:t>
            </a:r>
            <a:endParaRPr sz="48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594550"/>
            <a:ext cx="8520600" cy="76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an action-level TOC </a:t>
            </a:r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4294967295"/>
          </p:nvPr>
        </p:nvSpPr>
        <p:spPr>
          <a:xfrm>
            <a:off x="443900" y="3506650"/>
            <a:ext cx="8520600" cy="303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6AA84F"/>
                </a:solidFill>
              </a:rPr>
              <a:t>Tip:</a:t>
            </a:r>
            <a:r>
              <a:rPr lang="en">
                <a:solidFill>
                  <a:schemeClr val="dk1"/>
                </a:solidFill>
              </a:rPr>
              <a:t> An evidence-based </a:t>
            </a:r>
            <a:r>
              <a:rPr lang="en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problem analysis</a:t>
            </a:r>
            <a:r>
              <a:rPr lang="en">
                <a:solidFill>
                  <a:schemeClr val="dk1"/>
                </a:solidFill>
              </a:rPr>
              <a:t> is very important to develop a good theory of change for FbF actions. This means: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Collect &amp; review </a:t>
            </a:r>
            <a:r>
              <a:rPr lang="en" u="sng">
                <a:solidFill>
                  <a:schemeClr val="dk1"/>
                </a:solidFill>
              </a:rPr>
              <a:t>evidence</a:t>
            </a:r>
            <a:r>
              <a:rPr lang="en">
                <a:solidFill>
                  <a:schemeClr val="dk1"/>
                </a:solidFill>
              </a:rPr>
              <a:t> on what causes the problem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When the root cause of the problem has been identified with certainty, based on evidence, a theory of change can be developed to address the cause.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Wherever possible, </a:t>
            </a:r>
            <a:r>
              <a:rPr lang="en" u="sng">
                <a:solidFill>
                  <a:schemeClr val="dk1"/>
                </a:solidFill>
              </a:rPr>
              <a:t>evidence</a:t>
            </a:r>
            <a:r>
              <a:rPr lang="en">
                <a:solidFill>
                  <a:schemeClr val="dk1"/>
                </a:solidFill>
              </a:rPr>
              <a:t> should be referenced to underpin a logic “if… then…” relationship.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4"/>
          <p:cNvCxnSpPr/>
          <p:nvPr/>
        </p:nvCxnSpPr>
        <p:spPr>
          <a:xfrm>
            <a:off x="4830550" y="4871938"/>
            <a:ext cx="310200" cy="1222200"/>
          </a:xfrm>
          <a:prstGeom prst="straightConnector1">
            <a:avLst/>
          </a:prstGeom>
          <a:noFill/>
          <a:ln w="1905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Google Shape;62;p14"/>
          <p:cNvCxnSpPr/>
          <p:nvPr/>
        </p:nvCxnSpPr>
        <p:spPr>
          <a:xfrm>
            <a:off x="2984350" y="4883500"/>
            <a:ext cx="310200" cy="1222200"/>
          </a:xfrm>
          <a:prstGeom prst="straightConnector1">
            <a:avLst/>
          </a:prstGeom>
          <a:noFill/>
          <a:ln w="1905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14"/>
          <p:cNvCxnSpPr>
            <a:endCxn id="64" idx="0"/>
          </p:cNvCxnSpPr>
          <p:nvPr/>
        </p:nvCxnSpPr>
        <p:spPr>
          <a:xfrm>
            <a:off x="1793650" y="4129900"/>
            <a:ext cx="328800" cy="2032500"/>
          </a:xfrm>
          <a:prstGeom prst="straightConnector1">
            <a:avLst/>
          </a:prstGeom>
          <a:noFill/>
          <a:ln w="1905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5" name="Google Shape;65;p14"/>
          <p:cNvCxnSpPr>
            <a:stCxn id="66" idx="2"/>
            <a:endCxn id="67" idx="0"/>
          </p:cNvCxnSpPr>
          <p:nvPr/>
        </p:nvCxnSpPr>
        <p:spPr>
          <a:xfrm>
            <a:off x="827206" y="4844233"/>
            <a:ext cx="35400" cy="1313100"/>
          </a:xfrm>
          <a:prstGeom prst="straightConnector1">
            <a:avLst/>
          </a:prstGeom>
          <a:noFill/>
          <a:ln w="1905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14"/>
          <p:cNvSpPr/>
          <p:nvPr/>
        </p:nvSpPr>
        <p:spPr>
          <a:xfrm>
            <a:off x="171600" y="2259200"/>
            <a:ext cx="8800800" cy="2697900"/>
          </a:xfrm>
          <a:prstGeom prst="roundRect">
            <a:avLst>
              <a:gd name="adj" fmla="val 10147"/>
            </a:avLst>
          </a:prstGeom>
          <a:noFill/>
          <a:ln w="38100" cap="flat" cmpd="sng">
            <a:solidFill>
              <a:srgbClr val="D9D9D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92749" y="159825"/>
            <a:ext cx="4842000" cy="56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Example: TOC for FbF actions </a:t>
            </a:r>
            <a:endParaRPr sz="1800" b="1"/>
          </a:p>
        </p:txBody>
      </p:sp>
      <p:sp>
        <p:nvSpPr>
          <p:cNvPr id="70" name="Google Shape;70;p14"/>
          <p:cNvSpPr/>
          <p:nvPr/>
        </p:nvSpPr>
        <p:spPr>
          <a:xfrm>
            <a:off x="5964963" y="118975"/>
            <a:ext cx="1032300" cy="2382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Actions</a:t>
            </a:r>
            <a:endParaRPr sz="1000"/>
          </a:p>
        </p:txBody>
      </p:sp>
      <p:sp>
        <p:nvSpPr>
          <p:cNvPr id="71" name="Google Shape;71;p14"/>
          <p:cNvSpPr/>
          <p:nvPr/>
        </p:nvSpPr>
        <p:spPr>
          <a:xfrm>
            <a:off x="7013488" y="118963"/>
            <a:ext cx="932400" cy="2382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Outcomes</a:t>
            </a:r>
            <a:endParaRPr sz="1000"/>
          </a:p>
        </p:txBody>
      </p:sp>
      <p:sp>
        <p:nvSpPr>
          <p:cNvPr id="72" name="Google Shape;72;p14"/>
          <p:cNvSpPr/>
          <p:nvPr/>
        </p:nvSpPr>
        <p:spPr>
          <a:xfrm>
            <a:off x="5960513" y="382825"/>
            <a:ext cx="932400" cy="238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Outputs</a:t>
            </a:r>
            <a:endParaRPr sz="1000"/>
          </a:p>
        </p:txBody>
      </p:sp>
      <p:sp>
        <p:nvSpPr>
          <p:cNvPr id="73" name="Google Shape;73;p14"/>
          <p:cNvSpPr/>
          <p:nvPr/>
        </p:nvSpPr>
        <p:spPr>
          <a:xfrm>
            <a:off x="6950063" y="359925"/>
            <a:ext cx="1032300" cy="289500"/>
          </a:xfrm>
          <a:prstGeom prst="ellipse">
            <a:avLst/>
          </a:prstGeom>
          <a:solidFill>
            <a:srgbClr val="CC412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Impacts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2135025" y="4052875"/>
            <a:ext cx="1492200" cy="7362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Distribute safe storage containers</a:t>
            </a:r>
            <a:endParaRPr sz="1000"/>
          </a:p>
        </p:txBody>
      </p:sp>
      <p:sp>
        <p:nvSpPr>
          <p:cNvPr id="75" name="Google Shape;75;p14"/>
          <p:cNvSpPr/>
          <p:nvPr/>
        </p:nvSpPr>
        <p:spPr>
          <a:xfrm>
            <a:off x="1817675" y="5197875"/>
            <a:ext cx="1492200" cy="482400"/>
          </a:xfrm>
          <a:prstGeom prst="homePlate">
            <a:avLst>
              <a:gd name="adj" fmla="val 28168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Promotion of flood- safe technologies (e.g. Ecosan)</a:t>
            </a:r>
            <a:endParaRPr sz="1000"/>
          </a:p>
        </p:txBody>
      </p:sp>
      <p:sp>
        <p:nvSpPr>
          <p:cNvPr id="76" name="Google Shape;76;p14"/>
          <p:cNvSpPr/>
          <p:nvPr/>
        </p:nvSpPr>
        <p:spPr>
          <a:xfrm>
            <a:off x="2127050" y="3557625"/>
            <a:ext cx="1492200" cy="3864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Distribute 30 day supply of Aquatabs</a:t>
            </a:r>
            <a:endParaRPr sz="1000"/>
          </a:p>
        </p:txBody>
      </p:sp>
      <p:sp>
        <p:nvSpPr>
          <p:cNvPr id="77" name="Google Shape;77;p14"/>
          <p:cNvSpPr/>
          <p:nvPr/>
        </p:nvSpPr>
        <p:spPr>
          <a:xfrm>
            <a:off x="1817675" y="5715379"/>
            <a:ext cx="1492200" cy="3408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Support raising of latrines</a:t>
            </a:r>
            <a:endParaRPr sz="1000"/>
          </a:p>
        </p:txBody>
      </p:sp>
      <p:sp>
        <p:nvSpPr>
          <p:cNvPr id="78" name="Google Shape;78;p14"/>
          <p:cNvSpPr/>
          <p:nvPr/>
        </p:nvSpPr>
        <p:spPr>
          <a:xfrm>
            <a:off x="5405650" y="3454075"/>
            <a:ext cx="1298700" cy="565800"/>
          </a:xfrm>
          <a:prstGeom prst="roundRect">
            <a:avLst>
              <a:gd name="adj" fmla="val 10889"/>
            </a:avLst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People purify their water before drinking</a:t>
            </a:r>
            <a:endParaRPr sz="1000"/>
          </a:p>
        </p:txBody>
      </p:sp>
      <p:sp>
        <p:nvSpPr>
          <p:cNvPr id="79" name="Google Shape;79;p14"/>
          <p:cNvSpPr/>
          <p:nvPr/>
        </p:nvSpPr>
        <p:spPr>
          <a:xfrm>
            <a:off x="7232225" y="2853224"/>
            <a:ext cx="1665000" cy="1611300"/>
          </a:xfrm>
          <a:prstGeom prst="ellipse">
            <a:avLst/>
          </a:prstGeom>
          <a:solidFill>
            <a:srgbClr val="CC412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</a:rPr>
              <a:t>Impact:</a:t>
            </a:r>
            <a:r>
              <a:rPr lang="en" sz="1000">
                <a:solidFill>
                  <a:srgbClr val="FFFFFF"/>
                </a:solidFill>
              </a:rPr>
              <a:t> Reduced outbreaks of cholera / diarrheal diseases in flood-prone communities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3785700" y="2666151"/>
            <a:ext cx="1421700" cy="736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People informed about safe food preparation &amp; water purification practices </a:t>
            </a:r>
            <a:endParaRPr sz="1000"/>
          </a:p>
        </p:txBody>
      </p:sp>
      <p:sp>
        <p:nvSpPr>
          <p:cNvPr id="81" name="Google Shape;81;p14"/>
          <p:cNvSpPr/>
          <p:nvPr/>
        </p:nvSpPr>
        <p:spPr>
          <a:xfrm>
            <a:off x="2135025" y="2692375"/>
            <a:ext cx="1492200" cy="7362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Disseminate info brochures &amp; messages in  flood-prone communities</a:t>
            </a:r>
            <a:endParaRPr sz="1000"/>
          </a:p>
        </p:txBody>
      </p:sp>
      <p:sp>
        <p:nvSpPr>
          <p:cNvPr id="82" name="Google Shape;82;p14"/>
          <p:cNvSpPr/>
          <p:nvPr/>
        </p:nvSpPr>
        <p:spPr>
          <a:xfrm>
            <a:off x="3801600" y="3495771"/>
            <a:ext cx="1421700" cy="4824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Community members have 30 day supply of purification tablets</a:t>
            </a:r>
            <a:endParaRPr sz="1000"/>
          </a:p>
        </p:txBody>
      </p:sp>
      <p:sp>
        <p:nvSpPr>
          <p:cNvPr id="83" name="Google Shape;83;p14"/>
          <p:cNvSpPr/>
          <p:nvPr/>
        </p:nvSpPr>
        <p:spPr>
          <a:xfrm>
            <a:off x="3773925" y="4071600"/>
            <a:ext cx="1421700" cy="736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At least 1 safe water storage container available per household</a:t>
            </a:r>
            <a:endParaRPr sz="1000"/>
          </a:p>
        </p:txBody>
      </p:sp>
      <p:sp>
        <p:nvSpPr>
          <p:cNvPr id="84" name="Google Shape;84;p14"/>
          <p:cNvSpPr/>
          <p:nvPr/>
        </p:nvSpPr>
        <p:spPr>
          <a:xfrm rot="2163">
            <a:off x="8039512" y="268450"/>
            <a:ext cx="953400" cy="2856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Assumptions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85" name="Google Shape;85;p14"/>
          <p:cNvSpPr/>
          <p:nvPr/>
        </p:nvSpPr>
        <p:spPr>
          <a:xfrm rot="2343">
            <a:off x="2783025" y="6491275"/>
            <a:ext cx="1760700" cy="305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Funding for activity implementation is disbursed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6324875" y="5302075"/>
            <a:ext cx="1421700" cy="631200"/>
          </a:xfrm>
          <a:prstGeom prst="roundRect">
            <a:avLst>
              <a:gd name="adj" fmla="val 16667"/>
            </a:avLst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Drinking water sources remain safe during flooding</a:t>
            </a:r>
            <a:endParaRPr sz="1000"/>
          </a:p>
        </p:txBody>
      </p:sp>
      <p:sp>
        <p:nvSpPr>
          <p:cNvPr id="87" name="Google Shape;87;p14"/>
          <p:cNvSpPr/>
          <p:nvPr/>
        </p:nvSpPr>
        <p:spPr>
          <a:xfrm>
            <a:off x="2077217" y="2441638"/>
            <a:ext cx="5667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If...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4"/>
          <p:cNvSpPr/>
          <p:nvPr/>
        </p:nvSpPr>
        <p:spPr>
          <a:xfrm>
            <a:off x="3714052" y="2435900"/>
            <a:ext cx="6645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Then...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9" name="Google Shape;89;p14"/>
          <p:cNvSpPr/>
          <p:nvPr/>
        </p:nvSpPr>
        <p:spPr>
          <a:xfrm>
            <a:off x="4761792" y="2435900"/>
            <a:ext cx="5667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If...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5365877" y="2441650"/>
            <a:ext cx="6645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Then...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6341250" y="2435900"/>
            <a:ext cx="5667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If...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7348102" y="2435875"/>
            <a:ext cx="6645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Then...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93" name="Google Shape;93;p14"/>
          <p:cNvGrpSpPr/>
          <p:nvPr/>
        </p:nvGrpSpPr>
        <p:grpSpPr>
          <a:xfrm>
            <a:off x="171588" y="939175"/>
            <a:ext cx="8800812" cy="1131438"/>
            <a:chOff x="44263" y="710225"/>
            <a:chExt cx="8800812" cy="1131438"/>
          </a:xfrm>
        </p:grpSpPr>
        <p:sp>
          <p:nvSpPr>
            <p:cNvPr id="94" name="Google Shape;94;p14"/>
            <p:cNvSpPr/>
            <p:nvPr/>
          </p:nvSpPr>
          <p:spPr>
            <a:xfrm>
              <a:off x="44263" y="712763"/>
              <a:ext cx="8780400" cy="1128900"/>
            </a:xfrm>
            <a:prstGeom prst="roundRect">
              <a:avLst>
                <a:gd name="adj" fmla="val 10147"/>
              </a:avLst>
            </a:prstGeom>
            <a:noFill/>
            <a:ln w="38100" cap="flat" cmpd="sng">
              <a:solidFill>
                <a:srgbClr val="D9D9D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4"/>
            <p:cNvSpPr/>
            <p:nvPr/>
          </p:nvSpPr>
          <p:spPr>
            <a:xfrm>
              <a:off x="64650" y="1144238"/>
              <a:ext cx="1032300" cy="289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PROBLEM ANALYSIS:</a:t>
              </a:r>
              <a:endParaRPr sz="1000" b="1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96" name="Google Shape;96;p14"/>
            <p:cNvSpPr/>
            <p:nvPr/>
          </p:nvSpPr>
          <p:spPr>
            <a:xfrm>
              <a:off x="7516075" y="1141325"/>
              <a:ext cx="1329000" cy="238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Cholera / diarrhea outbreaks when flooding occurs.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97" name="Google Shape;97;p14"/>
            <p:cNvSpPr/>
            <p:nvPr/>
          </p:nvSpPr>
          <p:spPr>
            <a:xfrm>
              <a:off x="3747175" y="710225"/>
              <a:ext cx="1804800" cy="110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...because 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water contaminated from flooded latrines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insufficient water purification practices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unsafe food preparation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lack of safe storage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98" name="Google Shape;98;p14"/>
            <p:cNvGrpSpPr/>
            <p:nvPr/>
          </p:nvGrpSpPr>
          <p:grpSpPr>
            <a:xfrm>
              <a:off x="7009900" y="1022425"/>
              <a:ext cx="556276" cy="259700"/>
              <a:chOff x="7009900" y="1022425"/>
              <a:chExt cx="556276" cy="259700"/>
            </a:xfrm>
          </p:grpSpPr>
          <p:cxnSp>
            <p:nvCxnSpPr>
              <p:cNvPr id="99" name="Google Shape;99;p14"/>
              <p:cNvCxnSpPr/>
              <p:nvPr/>
            </p:nvCxnSpPr>
            <p:spPr>
              <a:xfrm rot="10800000">
                <a:off x="7009900" y="1282125"/>
                <a:ext cx="5274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100" name="Google Shape;100;p14"/>
              <p:cNvSpPr/>
              <p:nvPr/>
            </p:nvSpPr>
            <p:spPr>
              <a:xfrm>
                <a:off x="7038776" y="1022425"/>
                <a:ext cx="527400" cy="23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 i="1">
                    <a:latin typeface="Comic Sans MS"/>
                    <a:ea typeface="Comic Sans MS"/>
                    <a:cs typeface="Comic Sans MS"/>
                    <a:sym typeface="Comic Sans MS"/>
                  </a:rPr>
                  <a:t>Why?</a:t>
                </a:r>
                <a:endParaRPr sz="900" i="1"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grpSp>
          <p:nvGrpSpPr>
            <p:cNvPr id="101" name="Google Shape;101;p14"/>
            <p:cNvGrpSpPr/>
            <p:nvPr/>
          </p:nvGrpSpPr>
          <p:grpSpPr>
            <a:xfrm>
              <a:off x="5234788" y="1049463"/>
              <a:ext cx="527400" cy="268813"/>
              <a:chOff x="5234788" y="1049463"/>
              <a:chExt cx="527400" cy="268813"/>
            </a:xfrm>
          </p:grpSpPr>
          <p:cxnSp>
            <p:nvCxnSpPr>
              <p:cNvPr id="102" name="Google Shape;102;p14"/>
              <p:cNvCxnSpPr/>
              <p:nvPr/>
            </p:nvCxnSpPr>
            <p:spPr>
              <a:xfrm flipH="1">
                <a:off x="5314438" y="1314075"/>
                <a:ext cx="300900" cy="4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103" name="Google Shape;103;p14"/>
              <p:cNvSpPr/>
              <p:nvPr/>
            </p:nvSpPr>
            <p:spPr>
              <a:xfrm>
                <a:off x="5234788" y="1049463"/>
                <a:ext cx="527400" cy="23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 i="1">
                    <a:latin typeface="Comic Sans MS"/>
                    <a:ea typeface="Comic Sans MS"/>
                    <a:cs typeface="Comic Sans MS"/>
                    <a:sym typeface="Comic Sans MS"/>
                  </a:rPr>
                  <a:t>Why?</a:t>
                </a:r>
                <a:endParaRPr sz="900" i="1"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sp>
          <p:nvSpPr>
            <p:cNvPr id="104" name="Google Shape;104;p14"/>
            <p:cNvSpPr/>
            <p:nvPr/>
          </p:nvSpPr>
          <p:spPr>
            <a:xfrm>
              <a:off x="895138" y="710225"/>
              <a:ext cx="2684700" cy="1128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...because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poor sanitation infrastructure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lack of purification knowledge &amp; means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lack of awareness of safe food preparation practices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lack of storage containers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grpSp>
          <p:nvGrpSpPr>
            <p:cNvPr id="105" name="Google Shape;105;p14"/>
            <p:cNvGrpSpPr/>
            <p:nvPr/>
          </p:nvGrpSpPr>
          <p:grpSpPr>
            <a:xfrm>
              <a:off x="3351663" y="1027713"/>
              <a:ext cx="527400" cy="268813"/>
              <a:chOff x="5234788" y="1049463"/>
              <a:chExt cx="527400" cy="268813"/>
            </a:xfrm>
          </p:grpSpPr>
          <p:cxnSp>
            <p:nvCxnSpPr>
              <p:cNvPr id="106" name="Google Shape;106;p14"/>
              <p:cNvCxnSpPr/>
              <p:nvPr/>
            </p:nvCxnSpPr>
            <p:spPr>
              <a:xfrm flipH="1">
                <a:off x="5314438" y="1314075"/>
                <a:ext cx="300900" cy="42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2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</p:cxnSp>
          <p:sp>
            <p:nvSpPr>
              <p:cNvPr id="107" name="Google Shape;107;p14"/>
              <p:cNvSpPr/>
              <p:nvPr/>
            </p:nvSpPr>
            <p:spPr>
              <a:xfrm>
                <a:off x="5234788" y="1049463"/>
                <a:ext cx="527400" cy="238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900" i="1">
                    <a:latin typeface="Comic Sans MS"/>
                    <a:ea typeface="Comic Sans MS"/>
                    <a:cs typeface="Comic Sans MS"/>
                    <a:sym typeface="Comic Sans MS"/>
                  </a:rPr>
                  <a:t>Why?</a:t>
                </a:r>
                <a:endParaRPr sz="900" i="1">
                  <a:latin typeface="Comic Sans MS"/>
                  <a:ea typeface="Comic Sans MS"/>
                  <a:cs typeface="Comic Sans MS"/>
                  <a:sym typeface="Comic Sans MS"/>
                </a:endParaRPr>
              </a:p>
            </p:txBody>
          </p:sp>
        </p:grpSp>
        <p:sp>
          <p:nvSpPr>
            <p:cNvPr id="108" name="Google Shape;108;p14"/>
            <p:cNvSpPr/>
            <p:nvPr/>
          </p:nvSpPr>
          <p:spPr>
            <a:xfrm>
              <a:off x="5667050" y="977525"/>
              <a:ext cx="1644900" cy="565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...because 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people consume contaminated water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rgbClr val="0000FF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- people eat unsafe food</a:t>
              </a:r>
              <a:endParaRPr sz="1000" i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109" name="Google Shape;109;p14"/>
          <p:cNvSpPr/>
          <p:nvPr/>
        </p:nvSpPr>
        <p:spPr>
          <a:xfrm>
            <a:off x="3408075" y="5324275"/>
            <a:ext cx="1421700" cy="631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Household &amp; community latrines are upgraded (e.g. raised)</a:t>
            </a:r>
            <a:endParaRPr sz="1000"/>
          </a:p>
        </p:txBody>
      </p:sp>
      <p:sp>
        <p:nvSpPr>
          <p:cNvPr id="110" name="Google Shape;110;p14"/>
          <p:cNvSpPr/>
          <p:nvPr/>
        </p:nvSpPr>
        <p:spPr>
          <a:xfrm>
            <a:off x="5397700" y="2666150"/>
            <a:ext cx="1298700" cy="736200"/>
          </a:xfrm>
          <a:prstGeom prst="roundRect">
            <a:avLst>
              <a:gd name="adj" fmla="val 10889"/>
            </a:avLst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People wash their hands before preparing food &amp; cook food sufficiently</a:t>
            </a:r>
            <a:endParaRPr sz="1000"/>
          </a:p>
        </p:txBody>
      </p:sp>
      <p:sp>
        <p:nvSpPr>
          <p:cNvPr id="111" name="Google Shape;111;p14"/>
          <p:cNvSpPr/>
          <p:nvPr/>
        </p:nvSpPr>
        <p:spPr>
          <a:xfrm>
            <a:off x="5397700" y="4087500"/>
            <a:ext cx="1298700" cy="736200"/>
          </a:xfrm>
          <a:prstGeom prst="roundRect">
            <a:avLst>
              <a:gd name="adj" fmla="val 10889"/>
            </a:avLst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People use appropriate storage containers for fetching &amp; storing water</a:t>
            </a:r>
            <a:endParaRPr sz="1000"/>
          </a:p>
        </p:txBody>
      </p:sp>
      <p:sp>
        <p:nvSpPr>
          <p:cNvPr id="112" name="Google Shape;112;p14"/>
          <p:cNvSpPr/>
          <p:nvPr/>
        </p:nvSpPr>
        <p:spPr>
          <a:xfrm>
            <a:off x="7844775" y="5247125"/>
            <a:ext cx="1128300" cy="7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Long-term DRR / adaptation intervention  (not FbF)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13" name="Google Shape;113;p14"/>
          <p:cNvGrpSpPr/>
          <p:nvPr/>
        </p:nvGrpSpPr>
        <p:grpSpPr>
          <a:xfrm>
            <a:off x="263075" y="4066975"/>
            <a:ext cx="1128261" cy="777258"/>
            <a:chOff x="3467806" y="2395875"/>
            <a:chExt cx="1421700" cy="956508"/>
          </a:xfrm>
        </p:grpSpPr>
        <p:sp>
          <p:nvSpPr>
            <p:cNvPr id="114" name="Google Shape;114;p14"/>
            <p:cNvSpPr/>
            <p:nvPr/>
          </p:nvSpPr>
          <p:spPr>
            <a:xfrm>
              <a:off x="3577904" y="2395875"/>
              <a:ext cx="1201500" cy="804600"/>
            </a:xfrm>
            <a:prstGeom prst="triangle">
              <a:avLst>
                <a:gd name="adj" fmla="val 50122"/>
              </a:avLst>
            </a:prstGeom>
            <a:solidFill>
              <a:srgbClr val="F4CCCC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4"/>
            <p:cNvSpPr/>
            <p:nvPr/>
          </p:nvSpPr>
          <p:spPr>
            <a:xfrm>
              <a:off x="3467806" y="2617083"/>
              <a:ext cx="1421700" cy="73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Forecast:</a:t>
              </a:r>
              <a:endParaRPr sz="1000" b="1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Warning! 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grpSp>
        <p:nvGrpSpPr>
          <p:cNvPr id="115" name="Google Shape;115;p14"/>
          <p:cNvGrpSpPr/>
          <p:nvPr/>
        </p:nvGrpSpPr>
        <p:grpSpPr>
          <a:xfrm>
            <a:off x="392376" y="2692378"/>
            <a:ext cx="869654" cy="1149197"/>
            <a:chOff x="3577900" y="2155375"/>
            <a:chExt cx="1492200" cy="1045200"/>
          </a:xfrm>
        </p:grpSpPr>
        <p:sp>
          <p:nvSpPr>
            <p:cNvPr id="116" name="Google Shape;116;p14"/>
            <p:cNvSpPr/>
            <p:nvPr/>
          </p:nvSpPr>
          <p:spPr>
            <a:xfrm>
              <a:off x="3577900" y="2155375"/>
              <a:ext cx="1492200" cy="1045200"/>
            </a:xfrm>
            <a:prstGeom prst="rect">
              <a:avLst/>
            </a:prstGeom>
            <a:solidFill>
              <a:srgbClr val="F4CCCC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3613163" y="2216011"/>
              <a:ext cx="1421700" cy="8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Activation</a:t>
              </a:r>
              <a:endParaRPr sz="1000" b="1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latin typeface="Comic Sans MS"/>
                  <a:ea typeface="Comic Sans MS"/>
                  <a:cs typeface="Comic Sans MS"/>
                  <a:sym typeface="Comic Sans MS"/>
                </a:rPr>
                <a:t>of early action protocol (EAP) /SOP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118" name="Google Shape;118;p14"/>
          <p:cNvSpPr/>
          <p:nvPr/>
        </p:nvSpPr>
        <p:spPr>
          <a:xfrm rot="5400000">
            <a:off x="1265350" y="3586900"/>
            <a:ext cx="753600" cy="2382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4"/>
          <p:cNvSpPr/>
          <p:nvPr/>
        </p:nvSpPr>
        <p:spPr>
          <a:xfrm>
            <a:off x="254000" y="2262398"/>
            <a:ext cx="566700" cy="2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rgbClr val="B7B7B7"/>
                </a:solidFill>
                <a:latin typeface="Comic Sans MS"/>
                <a:ea typeface="Comic Sans MS"/>
                <a:cs typeface="Comic Sans MS"/>
                <a:sym typeface="Comic Sans MS"/>
              </a:rPr>
              <a:t>TOC:</a:t>
            </a:r>
            <a:endParaRPr sz="1000" b="1" i="1">
              <a:solidFill>
                <a:srgbClr val="B7B7B7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7" name="Google Shape;67;p14"/>
          <p:cNvSpPr/>
          <p:nvPr/>
        </p:nvSpPr>
        <p:spPr>
          <a:xfrm rot="1721">
            <a:off x="263075" y="6157350"/>
            <a:ext cx="1198800" cy="248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Forecast is clear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20" name="Google Shape;120;p14"/>
          <p:cNvSpPr/>
          <p:nvPr/>
        </p:nvSpPr>
        <p:spPr>
          <a:xfrm rot="1721">
            <a:off x="263075" y="6487100"/>
            <a:ext cx="11988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Warning is communicated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64" name="Google Shape;64;p14"/>
          <p:cNvSpPr/>
          <p:nvPr/>
        </p:nvSpPr>
        <p:spPr>
          <a:xfrm rot="1721">
            <a:off x="1523050" y="6162400"/>
            <a:ext cx="11988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Implementers are ready to act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21" name="Google Shape;121;p14"/>
          <p:cNvSpPr/>
          <p:nvPr/>
        </p:nvSpPr>
        <p:spPr>
          <a:xfrm rot="1721">
            <a:off x="1523050" y="6490975"/>
            <a:ext cx="11988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EAP/SOP is clear &amp; understood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22" name="Google Shape;122;p14"/>
          <p:cNvSpPr/>
          <p:nvPr/>
        </p:nvSpPr>
        <p:spPr>
          <a:xfrm rot="1721">
            <a:off x="2783025" y="6132725"/>
            <a:ext cx="11988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Supplies are sufficient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23" name="Google Shape;123;p14"/>
          <p:cNvSpPr/>
          <p:nvPr/>
        </p:nvSpPr>
        <p:spPr>
          <a:xfrm rot="1372">
            <a:off x="4043000" y="6158575"/>
            <a:ext cx="15036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People are home when distributions take place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24" name="Google Shape;124;p14"/>
          <p:cNvSpPr/>
          <p:nvPr/>
        </p:nvSpPr>
        <p:spPr>
          <a:xfrm rot="1372">
            <a:off x="4604900" y="6490975"/>
            <a:ext cx="15036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People understand info &amp; how to use items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25" name="Google Shape;125;p14"/>
          <p:cNvSpPr/>
          <p:nvPr/>
        </p:nvSpPr>
        <p:spPr>
          <a:xfrm rot="1372">
            <a:off x="5674925" y="6140850"/>
            <a:ext cx="1503600" cy="2814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People put knowledge into practice</a:t>
            </a:r>
            <a:endParaRPr sz="1000">
              <a:solidFill>
                <a:srgbClr val="FFFFFF"/>
              </a:solidFill>
            </a:endParaRPr>
          </a:p>
        </p:txBody>
      </p:sp>
      <p:cxnSp>
        <p:nvCxnSpPr>
          <p:cNvPr id="126" name="Google Shape;126;p14"/>
          <p:cNvCxnSpPr/>
          <p:nvPr/>
        </p:nvCxnSpPr>
        <p:spPr>
          <a:xfrm>
            <a:off x="6030375" y="4891313"/>
            <a:ext cx="310200" cy="1222200"/>
          </a:xfrm>
          <a:prstGeom prst="straightConnector1">
            <a:avLst/>
          </a:prstGeom>
          <a:noFill/>
          <a:ln w="19050" cap="flat" cmpd="sng">
            <a:solidFill>
              <a:srgbClr val="674EA7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7" name="Google Shape;127;p14"/>
          <p:cNvSpPr/>
          <p:nvPr/>
        </p:nvSpPr>
        <p:spPr>
          <a:xfrm>
            <a:off x="4927975" y="5302075"/>
            <a:ext cx="1298700" cy="631200"/>
          </a:xfrm>
          <a:prstGeom prst="roundRect">
            <a:avLst>
              <a:gd name="adj" fmla="val 12699"/>
            </a:avLst>
          </a:prstGeom>
          <a:solidFill>
            <a:srgbClr val="D9D2E9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Excreta from latrines do not get into drinking water</a:t>
            </a: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311700" y="25580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Overall TOC for the FbF System</a:t>
            </a:r>
            <a:endParaRPr sz="3600"/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311700" y="3321578"/>
            <a:ext cx="8520600" cy="27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Example</a:t>
            </a: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title"/>
          </p:nvPr>
        </p:nvSpPr>
        <p:spPr>
          <a:xfrm>
            <a:off x="156900" y="80071"/>
            <a:ext cx="8520600" cy="4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Overall TOC for the Forecast-based Financing System</a:t>
            </a:r>
            <a:endParaRPr sz="1400" b="1"/>
          </a:p>
        </p:txBody>
      </p:sp>
      <p:sp>
        <p:nvSpPr>
          <p:cNvPr id="139" name="Google Shape;139;p16"/>
          <p:cNvSpPr/>
          <p:nvPr/>
        </p:nvSpPr>
        <p:spPr>
          <a:xfrm>
            <a:off x="7713875" y="2347088"/>
            <a:ext cx="1421700" cy="1261200"/>
          </a:xfrm>
          <a:prstGeom prst="ellipse">
            <a:avLst/>
          </a:prstGeom>
          <a:solidFill>
            <a:srgbClr val="CC412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</a:rPr>
              <a:t>Impact:</a:t>
            </a:r>
            <a:r>
              <a:rPr lang="en" sz="1000">
                <a:solidFill>
                  <a:srgbClr val="FFFFFF"/>
                </a:solidFill>
              </a:rPr>
              <a:t> The effects of a climate- related disaster on vulnerable people are reduced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156888" y="517350"/>
            <a:ext cx="16893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FbF implementing organizations take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4884825" y="1432075"/>
            <a:ext cx="1421700" cy="3081300"/>
          </a:xfrm>
          <a:prstGeom prst="snip2SameRect">
            <a:avLst>
              <a:gd name="adj1" fmla="val 16667"/>
              <a:gd name="adj2" fmla="val 0"/>
            </a:avLst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6AA84F"/>
              </a:solidFill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4977825" y="2235049"/>
            <a:ext cx="1328700" cy="447600"/>
          </a:xfrm>
          <a:prstGeom prst="homePlate">
            <a:avLst>
              <a:gd name="adj" fmla="val 3565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Build / prepare emergency shelters</a:t>
            </a:r>
            <a:endParaRPr sz="1000"/>
          </a:p>
        </p:txBody>
      </p:sp>
      <p:sp>
        <p:nvSpPr>
          <p:cNvPr id="143" name="Google Shape;143;p16"/>
          <p:cNvSpPr/>
          <p:nvPr/>
        </p:nvSpPr>
        <p:spPr>
          <a:xfrm>
            <a:off x="4977825" y="2719221"/>
            <a:ext cx="1328700" cy="568200"/>
          </a:xfrm>
          <a:prstGeom prst="homePlate">
            <a:avLst>
              <a:gd name="adj" fmla="val 3339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Distribute essential items (food, water, tarpaulins, etc)</a:t>
            </a:r>
            <a:endParaRPr sz="1000"/>
          </a:p>
        </p:txBody>
      </p:sp>
      <p:sp>
        <p:nvSpPr>
          <p:cNvPr id="144" name="Google Shape;144;p16"/>
          <p:cNvSpPr/>
          <p:nvPr/>
        </p:nvSpPr>
        <p:spPr>
          <a:xfrm>
            <a:off x="4977825" y="3965615"/>
            <a:ext cx="1328700" cy="447600"/>
          </a:xfrm>
          <a:prstGeom prst="homePlate">
            <a:avLst>
              <a:gd name="adj" fmla="val 3565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Provide evacuation support</a:t>
            </a:r>
            <a:endParaRPr sz="1000"/>
          </a:p>
        </p:txBody>
      </p:sp>
      <p:sp>
        <p:nvSpPr>
          <p:cNvPr id="145" name="Google Shape;145;p16"/>
          <p:cNvSpPr/>
          <p:nvPr/>
        </p:nvSpPr>
        <p:spPr>
          <a:xfrm>
            <a:off x="4977825" y="1896538"/>
            <a:ext cx="1328700" cy="2895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Warn vulnerable people</a:t>
            </a:r>
            <a:endParaRPr sz="1000"/>
          </a:p>
        </p:txBody>
      </p:sp>
      <p:sp>
        <p:nvSpPr>
          <p:cNvPr id="146" name="Google Shape;146;p16"/>
          <p:cNvSpPr/>
          <p:nvPr/>
        </p:nvSpPr>
        <p:spPr>
          <a:xfrm>
            <a:off x="6310450" y="1431825"/>
            <a:ext cx="1328700" cy="3081300"/>
          </a:xfrm>
          <a:prstGeom prst="snip2SameRect">
            <a:avLst>
              <a:gd name="adj1" fmla="val 16667"/>
              <a:gd name="adj2" fmla="val 0"/>
            </a:avLst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6AA84F"/>
              </a:solidFill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6381250" y="2020729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Take preparatory action</a:t>
            </a:r>
            <a:endParaRPr sz="1000"/>
          </a:p>
        </p:txBody>
      </p:sp>
      <p:sp>
        <p:nvSpPr>
          <p:cNvPr id="148" name="Google Shape;148;p16"/>
          <p:cNvSpPr/>
          <p:nvPr/>
        </p:nvSpPr>
        <p:spPr>
          <a:xfrm>
            <a:off x="6381250" y="2587564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Secure their homes / assets</a:t>
            </a:r>
            <a:endParaRPr sz="1000"/>
          </a:p>
        </p:txBody>
      </p:sp>
      <p:sp>
        <p:nvSpPr>
          <p:cNvPr id="149" name="Google Shape;149;p16"/>
          <p:cNvSpPr/>
          <p:nvPr/>
        </p:nvSpPr>
        <p:spPr>
          <a:xfrm>
            <a:off x="6381250" y="3748763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Evacuate to safety</a:t>
            </a:r>
            <a:endParaRPr sz="1000"/>
          </a:p>
        </p:txBody>
      </p:sp>
      <p:sp>
        <p:nvSpPr>
          <p:cNvPr id="150" name="Google Shape;150;p16"/>
          <p:cNvSpPr/>
          <p:nvPr/>
        </p:nvSpPr>
        <p:spPr>
          <a:xfrm>
            <a:off x="6381250" y="3154400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Use essential items to prepare</a:t>
            </a:r>
            <a:endParaRPr sz="1000"/>
          </a:p>
        </p:txBody>
      </p:sp>
      <p:sp>
        <p:nvSpPr>
          <p:cNvPr id="151" name="Google Shape;151;p16"/>
          <p:cNvSpPr/>
          <p:nvPr/>
        </p:nvSpPr>
        <p:spPr>
          <a:xfrm>
            <a:off x="4977825" y="3319918"/>
            <a:ext cx="1328700" cy="613200"/>
          </a:xfrm>
          <a:prstGeom prst="homePlate">
            <a:avLst>
              <a:gd name="adj" fmla="val 26022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Have logistics, supplies &amp; personnel ready to respond early</a:t>
            </a:r>
            <a:endParaRPr sz="1000"/>
          </a:p>
        </p:txBody>
      </p:sp>
      <p:grpSp>
        <p:nvGrpSpPr>
          <p:cNvPr id="152" name="Google Shape;152;p16"/>
          <p:cNvGrpSpPr/>
          <p:nvPr/>
        </p:nvGrpSpPr>
        <p:grpSpPr>
          <a:xfrm>
            <a:off x="4977825" y="5067000"/>
            <a:ext cx="3072375" cy="1705225"/>
            <a:chOff x="228050" y="970650"/>
            <a:chExt cx="3072375" cy="1705225"/>
          </a:xfrm>
        </p:grpSpPr>
        <p:sp>
          <p:nvSpPr>
            <p:cNvPr id="153" name="Google Shape;153;p16"/>
            <p:cNvSpPr/>
            <p:nvPr/>
          </p:nvSpPr>
          <p:spPr>
            <a:xfrm>
              <a:off x="228075" y="970650"/>
              <a:ext cx="3066000" cy="289500"/>
            </a:xfrm>
            <a:prstGeom prst="rect">
              <a:avLst/>
            </a:prstGeom>
            <a:noFill/>
            <a:ln w="28575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E7CC3"/>
                  </a:solidFill>
                </a:rPr>
                <a:t>Long-term institutionalization of FbF</a:t>
              </a:r>
              <a:endParaRPr sz="1000" b="1">
                <a:solidFill>
                  <a:srgbClr val="8E7CC3"/>
                </a:solidFill>
              </a:endParaRPr>
            </a:p>
          </p:txBody>
        </p:sp>
        <p:sp>
          <p:nvSpPr>
            <p:cNvPr id="154" name="Google Shape;154;p16"/>
            <p:cNvSpPr/>
            <p:nvPr/>
          </p:nvSpPr>
          <p:spPr>
            <a:xfrm>
              <a:off x="1808225" y="1343200"/>
              <a:ext cx="1492200" cy="643800"/>
            </a:xfrm>
            <a:prstGeom prst="roundRect">
              <a:avLst>
                <a:gd name="adj" fmla="val 16667"/>
              </a:avLst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/>
                <a:t>Long-term outcome: </a:t>
              </a:r>
              <a:r>
                <a:rPr lang="en" sz="1000"/>
                <a:t>Government &amp; key stakeholders endorse FbF</a:t>
              </a:r>
              <a:endParaRPr sz="1000"/>
            </a:p>
          </p:txBody>
        </p:sp>
        <p:sp>
          <p:nvSpPr>
            <p:cNvPr id="155" name="Google Shape;155;p16"/>
            <p:cNvSpPr/>
            <p:nvPr/>
          </p:nvSpPr>
          <p:spPr>
            <a:xfrm>
              <a:off x="1808225" y="2032075"/>
              <a:ext cx="1492200" cy="643800"/>
            </a:xfrm>
            <a:prstGeom prst="roundRect">
              <a:avLst>
                <a:gd name="adj" fmla="val 16667"/>
              </a:avLst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/>
                <a:t>Long-term outcome: </a:t>
              </a:r>
              <a:r>
                <a:rPr lang="en" sz="1000"/>
                <a:t>Formal agreement: FbF is anchored country-wide</a:t>
              </a:r>
              <a:endParaRPr sz="1000"/>
            </a:p>
          </p:txBody>
        </p:sp>
        <p:sp>
          <p:nvSpPr>
            <p:cNvPr id="156" name="Google Shape;156;p16"/>
            <p:cNvSpPr/>
            <p:nvPr/>
          </p:nvSpPr>
          <p:spPr>
            <a:xfrm>
              <a:off x="228050" y="134320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Capacity building</a:t>
              </a:r>
              <a:endParaRPr sz="1000"/>
            </a:p>
          </p:txBody>
        </p:sp>
        <p:sp>
          <p:nvSpPr>
            <p:cNvPr id="157" name="Google Shape;157;p16"/>
            <p:cNvSpPr/>
            <p:nvPr/>
          </p:nvSpPr>
          <p:spPr>
            <a:xfrm>
              <a:off x="228063" y="2032075"/>
              <a:ext cx="1492200" cy="289500"/>
            </a:xfrm>
            <a:prstGeom prst="homePlate">
              <a:avLst>
                <a:gd name="adj" fmla="val 37136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Provide organizational support</a:t>
              </a:r>
              <a:endParaRPr sz="1000"/>
            </a:p>
          </p:txBody>
        </p:sp>
        <p:sp>
          <p:nvSpPr>
            <p:cNvPr id="158" name="Google Shape;158;p16"/>
            <p:cNvSpPr/>
            <p:nvPr/>
          </p:nvSpPr>
          <p:spPr>
            <a:xfrm>
              <a:off x="228063" y="169145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Convene dialogues &amp; engage in advocacy</a:t>
              </a:r>
              <a:endParaRPr sz="1000"/>
            </a:p>
          </p:txBody>
        </p:sp>
        <p:sp>
          <p:nvSpPr>
            <p:cNvPr id="159" name="Google Shape;159;p16"/>
            <p:cNvSpPr/>
            <p:nvPr/>
          </p:nvSpPr>
          <p:spPr>
            <a:xfrm>
              <a:off x="228063" y="238620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Provide technical inputs</a:t>
              </a:r>
              <a:endParaRPr sz="1000"/>
            </a:p>
          </p:txBody>
        </p:sp>
      </p:grpSp>
      <p:grpSp>
        <p:nvGrpSpPr>
          <p:cNvPr id="160" name="Google Shape;160;p16"/>
          <p:cNvGrpSpPr/>
          <p:nvPr/>
        </p:nvGrpSpPr>
        <p:grpSpPr>
          <a:xfrm>
            <a:off x="207175" y="1432063"/>
            <a:ext cx="3075525" cy="2986950"/>
            <a:chOff x="224900" y="2849450"/>
            <a:chExt cx="3075525" cy="2986950"/>
          </a:xfrm>
        </p:grpSpPr>
        <p:grpSp>
          <p:nvGrpSpPr>
            <p:cNvPr id="161" name="Google Shape;161;p16"/>
            <p:cNvGrpSpPr/>
            <p:nvPr/>
          </p:nvGrpSpPr>
          <p:grpSpPr>
            <a:xfrm>
              <a:off x="1805050" y="3225088"/>
              <a:ext cx="1492200" cy="735412"/>
              <a:chOff x="1808225" y="2996300"/>
              <a:chExt cx="1492200" cy="735412"/>
            </a:xfrm>
          </p:grpSpPr>
          <p:sp>
            <p:nvSpPr>
              <p:cNvPr id="162" name="Google Shape;162;p16"/>
              <p:cNvSpPr/>
              <p:nvPr/>
            </p:nvSpPr>
            <p:spPr>
              <a:xfrm rot="10800000" flipH="1">
                <a:off x="2062325" y="3463813"/>
                <a:ext cx="984000" cy="267900"/>
              </a:xfrm>
              <a:prstGeom prst="triangle">
                <a:avLst>
                  <a:gd name="adj" fmla="val 50000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16"/>
              <p:cNvSpPr/>
              <p:nvPr/>
            </p:nvSpPr>
            <p:spPr>
              <a:xfrm>
                <a:off x="1808225" y="2996300"/>
                <a:ext cx="1492200" cy="626100"/>
              </a:xfrm>
              <a:prstGeom prst="rect">
                <a:avLst/>
              </a:prstGeom>
              <a:solidFill>
                <a:srgbClr val="CFE2F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chemeClr val="dk1"/>
                    </a:solidFill>
                  </a:rPr>
                  <a:t>Early action protocol (EAP) / SOP agreed with all stakeholders</a:t>
                </a:r>
                <a:endParaRPr sz="1000"/>
              </a:p>
            </p:txBody>
          </p:sp>
        </p:grpSp>
        <p:grpSp>
          <p:nvGrpSpPr>
            <p:cNvPr id="164" name="Google Shape;164;p16"/>
            <p:cNvGrpSpPr/>
            <p:nvPr/>
          </p:nvGrpSpPr>
          <p:grpSpPr>
            <a:xfrm>
              <a:off x="233950" y="3928488"/>
              <a:ext cx="1492200" cy="625973"/>
              <a:chOff x="228075" y="3750750"/>
              <a:chExt cx="1492200" cy="588210"/>
            </a:xfrm>
          </p:grpSpPr>
          <p:sp>
            <p:nvSpPr>
              <p:cNvPr id="165" name="Google Shape;165;p16"/>
              <p:cNvSpPr/>
              <p:nvPr/>
            </p:nvSpPr>
            <p:spPr>
              <a:xfrm>
                <a:off x="470000" y="3750750"/>
                <a:ext cx="1008300" cy="194400"/>
              </a:xfrm>
              <a:prstGeom prst="triangle">
                <a:avLst>
                  <a:gd name="adj" fmla="val 51428"/>
                </a:avLst>
              </a:prstGeom>
              <a:solidFill>
                <a:srgbClr val="D9EAD3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6"/>
              <p:cNvSpPr/>
              <p:nvPr/>
            </p:nvSpPr>
            <p:spPr>
              <a:xfrm>
                <a:off x="228075" y="3837060"/>
                <a:ext cx="1492200" cy="501900"/>
              </a:xfrm>
              <a:prstGeom prst="homePlate">
                <a:avLst>
                  <a:gd name="adj" fmla="val 29228"/>
                </a:avLst>
              </a:prstGeom>
              <a:solidFill>
                <a:srgbClr val="D9EAD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/>
                  <a:t>Assess vulnerability &amp; exposure of at-risk communities</a:t>
                </a:r>
                <a:endParaRPr sz="1000"/>
              </a:p>
            </p:txBody>
          </p:sp>
        </p:grpSp>
        <p:sp>
          <p:nvSpPr>
            <p:cNvPr id="167" name="Google Shape;167;p16"/>
            <p:cNvSpPr/>
            <p:nvPr/>
          </p:nvSpPr>
          <p:spPr>
            <a:xfrm>
              <a:off x="224900" y="3245588"/>
              <a:ext cx="1492200" cy="613200"/>
            </a:xfrm>
            <a:prstGeom prst="homePlate">
              <a:avLst>
                <a:gd name="adj" fmla="val 3053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Prioritize forecast-based actions</a:t>
              </a:r>
              <a:endParaRPr sz="1000"/>
            </a:p>
          </p:txBody>
        </p:sp>
        <p:sp>
          <p:nvSpPr>
            <p:cNvPr id="168" name="Google Shape;168;p16"/>
            <p:cNvSpPr/>
            <p:nvPr/>
          </p:nvSpPr>
          <p:spPr>
            <a:xfrm>
              <a:off x="1805050" y="4001388"/>
              <a:ext cx="1492200" cy="5682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>
                  <a:solidFill>
                    <a:schemeClr val="dk1"/>
                  </a:solidFill>
                </a:rPr>
                <a:t>Implementers integrate EAP/SOP into their contingency plans</a:t>
              </a:r>
              <a:endParaRPr sz="1000"/>
            </a:p>
          </p:txBody>
        </p:sp>
        <p:sp>
          <p:nvSpPr>
            <p:cNvPr id="169" name="Google Shape;169;p16"/>
            <p:cNvSpPr/>
            <p:nvPr/>
          </p:nvSpPr>
          <p:spPr>
            <a:xfrm>
              <a:off x="233950" y="472825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Identify funding source</a:t>
              </a:r>
              <a:endParaRPr sz="1000"/>
            </a:p>
          </p:txBody>
        </p:sp>
        <p:grpSp>
          <p:nvGrpSpPr>
            <p:cNvPr id="170" name="Google Shape;170;p16"/>
            <p:cNvGrpSpPr/>
            <p:nvPr/>
          </p:nvGrpSpPr>
          <p:grpSpPr>
            <a:xfrm>
              <a:off x="1808225" y="4610507"/>
              <a:ext cx="1492200" cy="1225893"/>
              <a:chOff x="1808225" y="4610507"/>
              <a:chExt cx="1492200" cy="1225893"/>
            </a:xfrm>
          </p:grpSpPr>
          <p:sp>
            <p:nvSpPr>
              <p:cNvPr id="171" name="Google Shape;171;p16"/>
              <p:cNvSpPr/>
              <p:nvPr/>
            </p:nvSpPr>
            <p:spPr>
              <a:xfrm rot="-1048" flipH="1">
                <a:off x="2059145" y="4610657"/>
                <a:ext cx="984000" cy="267900"/>
              </a:xfrm>
              <a:prstGeom prst="triangle">
                <a:avLst>
                  <a:gd name="adj" fmla="val 50000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6"/>
              <p:cNvSpPr/>
              <p:nvPr/>
            </p:nvSpPr>
            <p:spPr>
              <a:xfrm>
                <a:off x="1808225" y="4722200"/>
                <a:ext cx="1492200" cy="1114200"/>
              </a:xfrm>
              <a:prstGeom prst="rect">
                <a:avLst/>
              </a:prstGeom>
              <a:solidFill>
                <a:srgbClr val="CFE2F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/>
                  <a:t>Agreement that funding for EAP/SOP implementation is automatically disbursed when forecast indicates triggering</a:t>
                </a:r>
                <a:endParaRPr sz="1000"/>
              </a:p>
            </p:txBody>
          </p:sp>
        </p:grpSp>
        <p:sp>
          <p:nvSpPr>
            <p:cNvPr id="173" name="Google Shape;173;p16"/>
            <p:cNvSpPr/>
            <p:nvPr/>
          </p:nvSpPr>
          <p:spPr>
            <a:xfrm>
              <a:off x="228075" y="2849450"/>
              <a:ext cx="3066000" cy="289500"/>
            </a:xfrm>
            <a:prstGeom prst="rect">
              <a:avLst/>
            </a:prstGeom>
            <a:noFill/>
            <a:ln w="28575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E7CC3"/>
                  </a:solidFill>
                </a:rPr>
                <a:t>Implementation &amp; funding arrangements</a:t>
              </a:r>
              <a:endParaRPr sz="1000" b="1">
                <a:solidFill>
                  <a:srgbClr val="8E7CC3"/>
                </a:solidFill>
              </a:endParaRPr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233950" y="5091350"/>
              <a:ext cx="1492200" cy="3537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Agree disbursement modalities</a:t>
              </a:r>
              <a:endParaRPr sz="1000"/>
            </a:p>
          </p:txBody>
        </p:sp>
        <p:sp>
          <p:nvSpPr>
            <p:cNvPr id="175" name="Google Shape;175;p16"/>
            <p:cNvSpPr/>
            <p:nvPr/>
          </p:nvSpPr>
          <p:spPr>
            <a:xfrm>
              <a:off x="233950" y="551865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Establish link to EAP/SOP triggers</a:t>
              </a:r>
              <a:endParaRPr sz="1000"/>
            </a:p>
          </p:txBody>
        </p:sp>
      </p:grpSp>
      <p:sp>
        <p:nvSpPr>
          <p:cNvPr id="176" name="Google Shape;176;p16"/>
          <p:cNvSpPr/>
          <p:nvPr/>
        </p:nvSpPr>
        <p:spPr>
          <a:xfrm>
            <a:off x="1770001" y="642850"/>
            <a:ext cx="1689300" cy="2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to set up the FbF system through  these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77" name="Google Shape;177;p16"/>
          <p:cNvGrpSpPr/>
          <p:nvPr/>
        </p:nvGrpSpPr>
        <p:grpSpPr>
          <a:xfrm>
            <a:off x="210350" y="4822713"/>
            <a:ext cx="3069175" cy="1160288"/>
            <a:chOff x="228075" y="4979438"/>
            <a:chExt cx="3069175" cy="1160288"/>
          </a:xfrm>
        </p:grpSpPr>
        <p:sp>
          <p:nvSpPr>
            <p:cNvPr id="178" name="Google Shape;178;p16"/>
            <p:cNvSpPr/>
            <p:nvPr/>
          </p:nvSpPr>
          <p:spPr>
            <a:xfrm>
              <a:off x="1805050" y="5335725"/>
              <a:ext cx="1492200" cy="8040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Forecasts are monitored &amp; warnings given when danger levels are reached</a:t>
              </a:r>
              <a:endParaRPr sz="1000"/>
            </a:p>
          </p:txBody>
        </p:sp>
        <p:sp>
          <p:nvSpPr>
            <p:cNvPr id="179" name="Google Shape;179;p16"/>
            <p:cNvSpPr/>
            <p:nvPr/>
          </p:nvSpPr>
          <p:spPr>
            <a:xfrm>
              <a:off x="228075" y="5335725"/>
              <a:ext cx="1492200" cy="447600"/>
            </a:xfrm>
            <a:prstGeom prst="homePlate">
              <a:avLst>
                <a:gd name="adj" fmla="val 37256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Identify forecast sources &amp; secure access</a:t>
              </a:r>
              <a:endParaRPr sz="1000"/>
            </a:p>
          </p:txBody>
        </p:sp>
        <p:sp>
          <p:nvSpPr>
            <p:cNvPr id="180" name="Google Shape;180;p16"/>
            <p:cNvSpPr/>
            <p:nvPr/>
          </p:nvSpPr>
          <p:spPr>
            <a:xfrm>
              <a:off x="228075" y="585010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Establish  monitoring protocol</a:t>
              </a:r>
              <a:endParaRPr sz="1000"/>
            </a:p>
          </p:txBody>
        </p:sp>
        <p:sp>
          <p:nvSpPr>
            <p:cNvPr id="181" name="Google Shape;181;p16"/>
            <p:cNvSpPr/>
            <p:nvPr/>
          </p:nvSpPr>
          <p:spPr>
            <a:xfrm>
              <a:off x="231250" y="4979438"/>
              <a:ext cx="3066000" cy="289500"/>
            </a:xfrm>
            <a:prstGeom prst="rect">
              <a:avLst/>
            </a:prstGeom>
            <a:noFill/>
            <a:ln w="28575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E7CC3"/>
                  </a:solidFill>
                </a:rPr>
                <a:t>Scientific forecasting</a:t>
              </a:r>
              <a:endParaRPr sz="1000" b="1">
                <a:solidFill>
                  <a:srgbClr val="8E7CC3"/>
                </a:solidFill>
              </a:endParaRPr>
            </a:p>
          </p:txBody>
        </p:sp>
      </p:grpSp>
      <p:sp>
        <p:nvSpPr>
          <p:cNvPr id="182" name="Google Shape;182;p16"/>
          <p:cNvSpPr/>
          <p:nvPr/>
        </p:nvSpPr>
        <p:spPr>
          <a:xfrm>
            <a:off x="205013" y="906938"/>
            <a:ext cx="1421700" cy="2382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Actions</a:t>
            </a:r>
            <a:endParaRPr sz="1000"/>
          </a:p>
        </p:txBody>
      </p:sp>
      <p:sp>
        <p:nvSpPr>
          <p:cNvPr id="183" name="Google Shape;183;p16"/>
          <p:cNvSpPr/>
          <p:nvPr/>
        </p:nvSpPr>
        <p:spPr>
          <a:xfrm>
            <a:off x="1846188" y="983138"/>
            <a:ext cx="1421700" cy="238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Outputs</a:t>
            </a:r>
            <a:endParaRPr sz="1000"/>
          </a:p>
        </p:txBody>
      </p:sp>
      <p:sp>
        <p:nvSpPr>
          <p:cNvPr id="184" name="Google Shape;184;p16"/>
          <p:cNvSpPr/>
          <p:nvPr/>
        </p:nvSpPr>
        <p:spPr>
          <a:xfrm rot="-1048" flipH="1">
            <a:off x="1168875" y="4513474"/>
            <a:ext cx="984000" cy="2148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6"/>
          <p:cNvSpPr/>
          <p:nvPr/>
        </p:nvSpPr>
        <p:spPr>
          <a:xfrm>
            <a:off x="3487375" y="719050"/>
            <a:ext cx="1421700" cy="5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so that, upon triggering of the FbF mechanism,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6" name="Google Shape;186;p16"/>
          <p:cNvGrpSpPr/>
          <p:nvPr/>
        </p:nvGrpSpPr>
        <p:grpSpPr>
          <a:xfrm>
            <a:off x="3384150" y="3666825"/>
            <a:ext cx="1492200" cy="1045200"/>
            <a:chOff x="3577900" y="2155375"/>
            <a:chExt cx="1492200" cy="1045200"/>
          </a:xfrm>
        </p:grpSpPr>
        <p:sp>
          <p:nvSpPr>
            <p:cNvPr id="187" name="Google Shape;187;p16"/>
            <p:cNvSpPr/>
            <p:nvPr/>
          </p:nvSpPr>
          <p:spPr>
            <a:xfrm>
              <a:off x="3577900" y="2155375"/>
              <a:ext cx="1492200" cy="1045200"/>
            </a:xfrm>
            <a:prstGeom prst="triangle">
              <a:avLst>
                <a:gd name="adj" fmla="val 50122"/>
              </a:avLst>
            </a:prstGeom>
            <a:solidFill>
              <a:srgbClr val="F4CCCC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16"/>
            <p:cNvSpPr/>
            <p:nvPr/>
          </p:nvSpPr>
          <p:spPr>
            <a:xfrm>
              <a:off x="3602950" y="2465225"/>
              <a:ext cx="1421700" cy="73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Warning! </a:t>
              </a:r>
              <a:endParaRPr sz="1000" b="1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latin typeface="Comic Sans MS"/>
                  <a:ea typeface="Comic Sans MS"/>
                  <a:cs typeface="Comic Sans MS"/>
                  <a:sym typeface="Comic Sans MS"/>
                </a:rPr>
                <a:t>Danger 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latin typeface="Comic Sans MS"/>
                  <a:ea typeface="Comic Sans MS"/>
                  <a:cs typeface="Comic Sans MS"/>
                  <a:sym typeface="Comic Sans MS"/>
                </a:rPr>
                <a:t>level will be exceeded in X days!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189" name="Google Shape;189;p16"/>
          <p:cNvSpPr/>
          <p:nvPr/>
        </p:nvSpPr>
        <p:spPr>
          <a:xfrm rot="5400000" flipH="1">
            <a:off x="3428125" y="4863875"/>
            <a:ext cx="879000" cy="760500"/>
          </a:xfrm>
          <a:prstGeom prst="bentArrow">
            <a:avLst>
              <a:gd name="adj1" fmla="val 14490"/>
              <a:gd name="adj2" fmla="val 19819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0" name="Google Shape;190;p16"/>
          <p:cNvGrpSpPr/>
          <p:nvPr/>
        </p:nvGrpSpPr>
        <p:grpSpPr>
          <a:xfrm>
            <a:off x="3625081" y="1845023"/>
            <a:ext cx="1010369" cy="1602814"/>
            <a:chOff x="3577900" y="2155375"/>
            <a:chExt cx="1492200" cy="1045200"/>
          </a:xfrm>
        </p:grpSpPr>
        <p:sp>
          <p:nvSpPr>
            <p:cNvPr id="191" name="Google Shape;191;p16"/>
            <p:cNvSpPr/>
            <p:nvPr/>
          </p:nvSpPr>
          <p:spPr>
            <a:xfrm>
              <a:off x="3577900" y="2155375"/>
              <a:ext cx="1492200" cy="1045200"/>
            </a:xfrm>
            <a:prstGeom prst="rect">
              <a:avLst/>
            </a:prstGeom>
            <a:solidFill>
              <a:srgbClr val="F4CCCC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6"/>
            <p:cNvSpPr/>
            <p:nvPr/>
          </p:nvSpPr>
          <p:spPr>
            <a:xfrm>
              <a:off x="3613163" y="2216011"/>
              <a:ext cx="1421700" cy="8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000" b="1" i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Activation</a:t>
              </a:r>
              <a:endParaRPr sz="1000" b="1" i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of early action protocol (EAP) /SOP</a:t>
              </a:r>
              <a:endParaRPr sz="1000" b="1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193" name="Google Shape;193;p16"/>
          <p:cNvSpPr/>
          <p:nvPr/>
        </p:nvSpPr>
        <p:spPr>
          <a:xfrm>
            <a:off x="4999650" y="809175"/>
            <a:ext cx="2588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early actions can be taken and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agencies are prepared to respond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4" name="Google Shape;194;p16"/>
          <p:cNvSpPr/>
          <p:nvPr/>
        </p:nvSpPr>
        <p:spPr>
          <a:xfrm>
            <a:off x="7664250" y="907375"/>
            <a:ext cx="14922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5. so that, when the disaster impacts,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95" name="Google Shape;195;p16"/>
          <p:cNvGrpSpPr/>
          <p:nvPr/>
        </p:nvGrpSpPr>
        <p:grpSpPr>
          <a:xfrm>
            <a:off x="7908650" y="1266280"/>
            <a:ext cx="1010394" cy="879000"/>
            <a:chOff x="8001650" y="1445455"/>
            <a:chExt cx="1010394" cy="879000"/>
          </a:xfrm>
        </p:grpSpPr>
        <p:sp>
          <p:nvSpPr>
            <p:cNvPr id="196" name="Google Shape;196;p16"/>
            <p:cNvSpPr/>
            <p:nvPr/>
          </p:nvSpPr>
          <p:spPr>
            <a:xfrm>
              <a:off x="8001650" y="1475500"/>
              <a:ext cx="1010394" cy="818910"/>
            </a:xfrm>
            <a:prstGeom prst="irregularSeal1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197" name="Google Shape;197;p16"/>
            <p:cNvSpPr/>
            <p:nvPr/>
          </p:nvSpPr>
          <p:spPr>
            <a:xfrm>
              <a:off x="8001658" y="1445455"/>
              <a:ext cx="962700" cy="87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Disaster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198" name="Google Shape;198;p16"/>
          <p:cNvSpPr/>
          <p:nvPr/>
        </p:nvSpPr>
        <p:spPr>
          <a:xfrm rot="10800000">
            <a:off x="8334950" y="3666819"/>
            <a:ext cx="584100" cy="1705200"/>
          </a:xfrm>
          <a:prstGeom prst="bentArrow">
            <a:avLst>
              <a:gd name="adj1" fmla="val 24989"/>
              <a:gd name="adj2" fmla="val 24331"/>
              <a:gd name="adj3" fmla="val 37151"/>
              <a:gd name="adj4" fmla="val 4997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6"/>
          <p:cNvSpPr/>
          <p:nvPr/>
        </p:nvSpPr>
        <p:spPr>
          <a:xfrm>
            <a:off x="7588050" y="4157475"/>
            <a:ext cx="11613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6. Evidence that FbF works, 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collected through MEAL, supports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0" name="Google Shape;200;p16"/>
          <p:cNvSpPr/>
          <p:nvPr/>
        </p:nvSpPr>
        <p:spPr>
          <a:xfrm rot="-5400000">
            <a:off x="2903950" y="4871800"/>
            <a:ext cx="443700" cy="3114600"/>
          </a:xfrm>
          <a:prstGeom prst="bentArrow">
            <a:avLst>
              <a:gd name="adj1" fmla="val 24785"/>
              <a:gd name="adj2" fmla="val 37607"/>
              <a:gd name="adj3" fmla="val 37151"/>
              <a:gd name="adj4" fmla="val 5487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6"/>
          <p:cNvSpPr/>
          <p:nvPr/>
        </p:nvSpPr>
        <p:spPr>
          <a:xfrm>
            <a:off x="2369800" y="6126000"/>
            <a:ext cx="23994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7. Institutionalization ensures sustainable funding &amp; support 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2" name="Google Shape;202;p16"/>
          <p:cNvSpPr/>
          <p:nvPr/>
        </p:nvSpPr>
        <p:spPr>
          <a:xfrm>
            <a:off x="4920075" y="1425950"/>
            <a:ext cx="13287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AA84F"/>
                </a:solidFill>
              </a:rPr>
              <a:t>Implementing organizations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03" name="Google Shape;203;p16"/>
          <p:cNvSpPr/>
          <p:nvPr/>
        </p:nvSpPr>
        <p:spPr>
          <a:xfrm>
            <a:off x="6310450" y="1425950"/>
            <a:ext cx="13287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AA84F"/>
                </a:solidFill>
              </a:rPr>
              <a:t>Vulnerable people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7"/>
          <p:cNvSpPr txBox="1">
            <a:spLocks noGrp="1"/>
          </p:cNvSpPr>
          <p:nvPr>
            <p:ph type="title"/>
          </p:nvPr>
        </p:nvSpPr>
        <p:spPr>
          <a:xfrm>
            <a:off x="156900" y="80071"/>
            <a:ext cx="8520600" cy="40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Overall TOC for Forecast-based Financing +   ASSUMPTIONS</a:t>
            </a:r>
            <a:endParaRPr sz="1400" b="1"/>
          </a:p>
        </p:txBody>
      </p:sp>
      <p:sp>
        <p:nvSpPr>
          <p:cNvPr id="209" name="Google Shape;209;p17"/>
          <p:cNvSpPr/>
          <p:nvPr/>
        </p:nvSpPr>
        <p:spPr>
          <a:xfrm>
            <a:off x="7713875" y="2347088"/>
            <a:ext cx="1421700" cy="1261200"/>
          </a:xfrm>
          <a:prstGeom prst="ellipse">
            <a:avLst/>
          </a:prstGeom>
          <a:solidFill>
            <a:srgbClr val="CC4125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FFFFFF"/>
                </a:solidFill>
              </a:rPr>
              <a:t>Impact:</a:t>
            </a:r>
            <a:r>
              <a:rPr lang="en" sz="1000">
                <a:solidFill>
                  <a:srgbClr val="FFFFFF"/>
                </a:solidFill>
              </a:rPr>
              <a:t> The effects of a climate- related disaster on vulnerable people are reduced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10" name="Google Shape;210;p17"/>
          <p:cNvSpPr/>
          <p:nvPr/>
        </p:nvSpPr>
        <p:spPr>
          <a:xfrm>
            <a:off x="156888" y="517350"/>
            <a:ext cx="16893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 FbF implementing organizations take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1" name="Google Shape;211;p17"/>
          <p:cNvSpPr/>
          <p:nvPr/>
        </p:nvSpPr>
        <p:spPr>
          <a:xfrm>
            <a:off x="4884825" y="1432075"/>
            <a:ext cx="1421700" cy="3081300"/>
          </a:xfrm>
          <a:prstGeom prst="snip2SameRect">
            <a:avLst>
              <a:gd name="adj1" fmla="val 16667"/>
              <a:gd name="adj2" fmla="val 0"/>
            </a:avLst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6AA84F"/>
              </a:solidFill>
            </a:endParaRPr>
          </a:p>
        </p:txBody>
      </p:sp>
      <p:sp>
        <p:nvSpPr>
          <p:cNvPr id="212" name="Google Shape;212;p17"/>
          <p:cNvSpPr/>
          <p:nvPr/>
        </p:nvSpPr>
        <p:spPr>
          <a:xfrm>
            <a:off x="4977825" y="2235049"/>
            <a:ext cx="1328700" cy="447600"/>
          </a:xfrm>
          <a:prstGeom prst="homePlate">
            <a:avLst>
              <a:gd name="adj" fmla="val 3565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Build / prepare emergency shelters</a:t>
            </a:r>
            <a:endParaRPr sz="1000"/>
          </a:p>
        </p:txBody>
      </p:sp>
      <p:sp>
        <p:nvSpPr>
          <p:cNvPr id="213" name="Google Shape;213;p17"/>
          <p:cNvSpPr/>
          <p:nvPr/>
        </p:nvSpPr>
        <p:spPr>
          <a:xfrm>
            <a:off x="4977825" y="2719221"/>
            <a:ext cx="1328700" cy="568200"/>
          </a:xfrm>
          <a:prstGeom prst="homePlate">
            <a:avLst>
              <a:gd name="adj" fmla="val 3339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Distribute essential items (food, water, tarpaulins, etc)</a:t>
            </a:r>
            <a:endParaRPr sz="1000"/>
          </a:p>
        </p:txBody>
      </p:sp>
      <p:sp>
        <p:nvSpPr>
          <p:cNvPr id="214" name="Google Shape;214;p17"/>
          <p:cNvSpPr/>
          <p:nvPr/>
        </p:nvSpPr>
        <p:spPr>
          <a:xfrm>
            <a:off x="4977825" y="3965615"/>
            <a:ext cx="1328700" cy="447600"/>
          </a:xfrm>
          <a:prstGeom prst="homePlate">
            <a:avLst>
              <a:gd name="adj" fmla="val 3565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Provide evacuation support</a:t>
            </a:r>
            <a:endParaRPr sz="1000"/>
          </a:p>
        </p:txBody>
      </p:sp>
      <p:sp>
        <p:nvSpPr>
          <p:cNvPr id="215" name="Google Shape;215;p17"/>
          <p:cNvSpPr/>
          <p:nvPr/>
        </p:nvSpPr>
        <p:spPr>
          <a:xfrm>
            <a:off x="4977825" y="1896538"/>
            <a:ext cx="1328700" cy="2895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Warn vulnerable people</a:t>
            </a:r>
            <a:endParaRPr sz="1000"/>
          </a:p>
        </p:txBody>
      </p:sp>
      <p:sp>
        <p:nvSpPr>
          <p:cNvPr id="216" name="Google Shape;216;p17"/>
          <p:cNvSpPr/>
          <p:nvPr/>
        </p:nvSpPr>
        <p:spPr>
          <a:xfrm>
            <a:off x="6310450" y="1431825"/>
            <a:ext cx="1328700" cy="3081300"/>
          </a:xfrm>
          <a:prstGeom prst="snip2SameRect">
            <a:avLst>
              <a:gd name="adj1" fmla="val 16667"/>
              <a:gd name="adj2" fmla="val 0"/>
            </a:avLst>
          </a:prstGeom>
          <a:noFill/>
          <a:ln w="28575" cap="flat" cmpd="sng">
            <a:solidFill>
              <a:srgbClr val="93C47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6AA84F"/>
              </a:solidFill>
            </a:endParaRPr>
          </a:p>
        </p:txBody>
      </p:sp>
      <p:sp>
        <p:nvSpPr>
          <p:cNvPr id="217" name="Google Shape;217;p17"/>
          <p:cNvSpPr/>
          <p:nvPr/>
        </p:nvSpPr>
        <p:spPr>
          <a:xfrm>
            <a:off x="6381250" y="2020729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Take preparatory action</a:t>
            </a:r>
            <a:endParaRPr sz="1000"/>
          </a:p>
        </p:txBody>
      </p:sp>
      <p:sp>
        <p:nvSpPr>
          <p:cNvPr id="218" name="Google Shape;218;p17"/>
          <p:cNvSpPr/>
          <p:nvPr/>
        </p:nvSpPr>
        <p:spPr>
          <a:xfrm>
            <a:off x="6381250" y="2587564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Secure their homes / assets</a:t>
            </a:r>
            <a:endParaRPr sz="1000"/>
          </a:p>
        </p:txBody>
      </p:sp>
      <p:sp>
        <p:nvSpPr>
          <p:cNvPr id="219" name="Google Shape;219;p17"/>
          <p:cNvSpPr/>
          <p:nvPr/>
        </p:nvSpPr>
        <p:spPr>
          <a:xfrm>
            <a:off x="6381250" y="3748763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Evacuate to safety</a:t>
            </a:r>
            <a:endParaRPr sz="1000"/>
          </a:p>
        </p:txBody>
      </p:sp>
      <p:sp>
        <p:nvSpPr>
          <p:cNvPr id="220" name="Google Shape;220;p17"/>
          <p:cNvSpPr/>
          <p:nvPr/>
        </p:nvSpPr>
        <p:spPr>
          <a:xfrm>
            <a:off x="6381250" y="3154400"/>
            <a:ext cx="1257900" cy="3537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Use essential items to prepare</a:t>
            </a:r>
            <a:endParaRPr sz="1000"/>
          </a:p>
        </p:txBody>
      </p:sp>
      <p:sp>
        <p:nvSpPr>
          <p:cNvPr id="221" name="Google Shape;221;p17"/>
          <p:cNvSpPr/>
          <p:nvPr/>
        </p:nvSpPr>
        <p:spPr>
          <a:xfrm>
            <a:off x="4977825" y="3319918"/>
            <a:ext cx="1328700" cy="613200"/>
          </a:xfrm>
          <a:prstGeom prst="homePlate">
            <a:avLst>
              <a:gd name="adj" fmla="val 26022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Have logistics, supplies &amp; personnel ready to respond early</a:t>
            </a:r>
            <a:endParaRPr sz="1000"/>
          </a:p>
        </p:txBody>
      </p:sp>
      <p:grpSp>
        <p:nvGrpSpPr>
          <p:cNvPr id="222" name="Google Shape;222;p17"/>
          <p:cNvGrpSpPr/>
          <p:nvPr/>
        </p:nvGrpSpPr>
        <p:grpSpPr>
          <a:xfrm>
            <a:off x="4977825" y="5067000"/>
            <a:ext cx="3072375" cy="1705225"/>
            <a:chOff x="228050" y="970650"/>
            <a:chExt cx="3072375" cy="1705225"/>
          </a:xfrm>
        </p:grpSpPr>
        <p:sp>
          <p:nvSpPr>
            <p:cNvPr id="223" name="Google Shape;223;p17"/>
            <p:cNvSpPr/>
            <p:nvPr/>
          </p:nvSpPr>
          <p:spPr>
            <a:xfrm>
              <a:off x="228075" y="970650"/>
              <a:ext cx="3066000" cy="289500"/>
            </a:xfrm>
            <a:prstGeom prst="rect">
              <a:avLst/>
            </a:prstGeom>
            <a:noFill/>
            <a:ln w="28575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E7CC3"/>
                  </a:solidFill>
                </a:rPr>
                <a:t>Long-term institutionalization of FbF</a:t>
              </a:r>
              <a:endParaRPr sz="1000" b="1">
                <a:solidFill>
                  <a:srgbClr val="8E7CC3"/>
                </a:solidFill>
              </a:endParaRPr>
            </a:p>
          </p:txBody>
        </p:sp>
        <p:sp>
          <p:nvSpPr>
            <p:cNvPr id="224" name="Google Shape;224;p17"/>
            <p:cNvSpPr/>
            <p:nvPr/>
          </p:nvSpPr>
          <p:spPr>
            <a:xfrm>
              <a:off x="1808225" y="1343200"/>
              <a:ext cx="1492200" cy="643800"/>
            </a:xfrm>
            <a:prstGeom prst="roundRect">
              <a:avLst>
                <a:gd name="adj" fmla="val 16667"/>
              </a:avLst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/>
                <a:t>Long-term outcome: </a:t>
              </a:r>
              <a:r>
                <a:rPr lang="en" sz="1000"/>
                <a:t>Government &amp; key stakeholders endorse FbF</a:t>
              </a:r>
              <a:endParaRPr sz="1000"/>
            </a:p>
          </p:txBody>
        </p:sp>
        <p:sp>
          <p:nvSpPr>
            <p:cNvPr id="225" name="Google Shape;225;p17"/>
            <p:cNvSpPr/>
            <p:nvPr/>
          </p:nvSpPr>
          <p:spPr>
            <a:xfrm>
              <a:off x="1808225" y="2032075"/>
              <a:ext cx="1492200" cy="643800"/>
            </a:xfrm>
            <a:prstGeom prst="roundRect">
              <a:avLst>
                <a:gd name="adj" fmla="val 16667"/>
              </a:avLst>
            </a:prstGeom>
            <a:solidFill>
              <a:srgbClr val="D9D2E9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/>
                <a:t>Long-term outcome: </a:t>
              </a:r>
              <a:r>
                <a:rPr lang="en" sz="1000"/>
                <a:t>Formal agreement: FbF is anchored country-wide</a:t>
              </a:r>
              <a:endParaRPr sz="1000"/>
            </a:p>
          </p:txBody>
        </p:sp>
        <p:sp>
          <p:nvSpPr>
            <p:cNvPr id="226" name="Google Shape;226;p17"/>
            <p:cNvSpPr/>
            <p:nvPr/>
          </p:nvSpPr>
          <p:spPr>
            <a:xfrm>
              <a:off x="228050" y="134320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Capacity building</a:t>
              </a:r>
              <a:endParaRPr sz="1000"/>
            </a:p>
          </p:txBody>
        </p:sp>
        <p:sp>
          <p:nvSpPr>
            <p:cNvPr id="227" name="Google Shape;227;p17"/>
            <p:cNvSpPr/>
            <p:nvPr/>
          </p:nvSpPr>
          <p:spPr>
            <a:xfrm>
              <a:off x="228063" y="2032075"/>
              <a:ext cx="1492200" cy="289500"/>
            </a:xfrm>
            <a:prstGeom prst="homePlate">
              <a:avLst>
                <a:gd name="adj" fmla="val 37136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Organizational support</a:t>
              </a:r>
              <a:endParaRPr sz="1000"/>
            </a:p>
          </p:txBody>
        </p:sp>
        <p:sp>
          <p:nvSpPr>
            <p:cNvPr id="228" name="Google Shape;228;p17"/>
            <p:cNvSpPr/>
            <p:nvPr/>
          </p:nvSpPr>
          <p:spPr>
            <a:xfrm>
              <a:off x="228063" y="169145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Convene dialogues &amp; engage in advocacy</a:t>
              </a:r>
              <a:endParaRPr sz="1000"/>
            </a:p>
          </p:txBody>
        </p:sp>
        <p:sp>
          <p:nvSpPr>
            <p:cNvPr id="229" name="Google Shape;229;p17"/>
            <p:cNvSpPr/>
            <p:nvPr/>
          </p:nvSpPr>
          <p:spPr>
            <a:xfrm>
              <a:off x="228063" y="238620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Technical inputs</a:t>
              </a:r>
              <a:endParaRPr sz="1000"/>
            </a:p>
          </p:txBody>
        </p:sp>
      </p:grpSp>
      <p:grpSp>
        <p:nvGrpSpPr>
          <p:cNvPr id="230" name="Google Shape;230;p17"/>
          <p:cNvGrpSpPr/>
          <p:nvPr/>
        </p:nvGrpSpPr>
        <p:grpSpPr>
          <a:xfrm>
            <a:off x="207175" y="1432063"/>
            <a:ext cx="3075525" cy="2986950"/>
            <a:chOff x="224900" y="2849450"/>
            <a:chExt cx="3075525" cy="2986950"/>
          </a:xfrm>
        </p:grpSpPr>
        <p:grpSp>
          <p:nvGrpSpPr>
            <p:cNvPr id="231" name="Google Shape;231;p17"/>
            <p:cNvGrpSpPr/>
            <p:nvPr/>
          </p:nvGrpSpPr>
          <p:grpSpPr>
            <a:xfrm>
              <a:off x="1805050" y="3225088"/>
              <a:ext cx="1492200" cy="735412"/>
              <a:chOff x="1808225" y="2996300"/>
              <a:chExt cx="1492200" cy="735412"/>
            </a:xfrm>
          </p:grpSpPr>
          <p:sp>
            <p:nvSpPr>
              <p:cNvPr id="232" name="Google Shape;232;p17"/>
              <p:cNvSpPr/>
              <p:nvPr/>
            </p:nvSpPr>
            <p:spPr>
              <a:xfrm rot="10800000" flipH="1">
                <a:off x="2062325" y="3463813"/>
                <a:ext cx="984000" cy="267900"/>
              </a:xfrm>
              <a:prstGeom prst="triangle">
                <a:avLst>
                  <a:gd name="adj" fmla="val 50000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7"/>
              <p:cNvSpPr/>
              <p:nvPr/>
            </p:nvSpPr>
            <p:spPr>
              <a:xfrm>
                <a:off x="1808225" y="2996300"/>
                <a:ext cx="1492200" cy="626100"/>
              </a:xfrm>
              <a:prstGeom prst="rect">
                <a:avLst/>
              </a:prstGeom>
              <a:solidFill>
                <a:srgbClr val="CFE2F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/>
                  <a:t>Early action protocol (EAP) / SOP agreed with all stakeholders</a:t>
                </a:r>
                <a:endParaRPr sz="1000"/>
              </a:p>
            </p:txBody>
          </p:sp>
        </p:grpSp>
        <p:grpSp>
          <p:nvGrpSpPr>
            <p:cNvPr id="234" name="Google Shape;234;p17"/>
            <p:cNvGrpSpPr/>
            <p:nvPr/>
          </p:nvGrpSpPr>
          <p:grpSpPr>
            <a:xfrm>
              <a:off x="233950" y="3928488"/>
              <a:ext cx="1492200" cy="625973"/>
              <a:chOff x="228075" y="3750750"/>
              <a:chExt cx="1492200" cy="588210"/>
            </a:xfrm>
          </p:grpSpPr>
          <p:sp>
            <p:nvSpPr>
              <p:cNvPr id="235" name="Google Shape;235;p17"/>
              <p:cNvSpPr/>
              <p:nvPr/>
            </p:nvSpPr>
            <p:spPr>
              <a:xfrm>
                <a:off x="470000" y="3750750"/>
                <a:ext cx="1008300" cy="194400"/>
              </a:xfrm>
              <a:prstGeom prst="triangle">
                <a:avLst>
                  <a:gd name="adj" fmla="val 51428"/>
                </a:avLst>
              </a:prstGeom>
              <a:solidFill>
                <a:srgbClr val="D9EAD3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7"/>
              <p:cNvSpPr/>
              <p:nvPr/>
            </p:nvSpPr>
            <p:spPr>
              <a:xfrm>
                <a:off x="228075" y="3837060"/>
                <a:ext cx="1492200" cy="501900"/>
              </a:xfrm>
              <a:prstGeom prst="homePlate">
                <a:avLst>
                  <a:gd name="adj" fmla="val 29228"/>
                </a:avLst>
              </a:prstGeom>
              <a:solidFill>
                <a:srgbClr val="D9EAD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/>
                  <a:t>Assess vulnerability &amp; exposure of at-risk communities</a:t>
                </a:r>
                <a:endParaRPr sz="1000"/>
              </a:p>
            </p:txBody>
          </p:sp>
        </p:grpSp>
        <p:sp>
          <p:nvSpPr>
            <p:cNvPr id="237" name="Google Shape;237;p17"/>
            <p:cNvSpPr/>
            <p:nvPr/>
          </p:nvSpPr>
          <p:spPr>
            <a:xfrm>
              <a:off x="224900" y="3245588"/>
              <a:ext cx="1492200" cy="613200"/>
            </a:xfrm>
            <a:prstGeom prst="homePlate">
              <a:avLst>
                <a:gd name="adj" fmla="val 3053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Prioritize forecast-based actions</a:t>
              </a:r>
              <a:endParaRPr sz="1000"/>
            </a:p>
          </p:txBody>
        </p:sp>
        <p:sp>
          <p:nvSpPr>
            <p:cNvPr id="238" name="Google Shape;238;p17"/>
            <p:cNvSpPr/>
            <p:nvPr/>
          </p:nvSpPr>
          <p:spPr>
            <a:xfrm>
              <a:off x="1805050" y="4001388"/>
              <a:ext cx="1492200" cy="5682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Implementers integrate EAP/SOP into their contingency plans</a:t>
              </a:r>
              <a:endParaRPr sz="1000"/>
            </a:p>
          </p:txBody>
        </p:sp>
        <p:sp>
          <p:nvSpPr>
            <p:cNvPr id="239" name="Google Shape;239;p17"/>
            <p:cNvSpPr/>
            <p:nvPr/>
          </p:nvSpPr>
          <p:spPr>
            <a:xfrm>
              <a:off x="233950" y="472825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Identify funding source</a:t>
              </a:r>
              <a:endParaRPr sz="1000"/>
            </a:p>
          </p:txBody>
        </p:sp>
        <p:grpSp>
          <p:nvGrpSpPr>
            <p:cNvPr id="240" name="Google Shape;240;p17"/>
            <p:cNvGrpSpPr/>
            <p:nvPr/>
          </p:nvGrpSpPr>
          <p:grpSpPr>
            <a:xfrm>
              <a:off x="1808225" y="4610507"/>
              <a:ext cx="1492200" cy="1225893"/>
              <a:chOff x="1808225" y="4610507"/>
              <a:chExt cx="1492200" cy="1225893"/>
            </a:xfrm>
          </p:grpSpPr>
          <p:sp>
            <p:nvSpPr>
              <p:cNvPr id="241" name="Google Shape;241;p17"/>
              <p:cNvSpPr/>
              <p:nvPr/>
            </p:nvSpPr>
            <p:spPr>
              <a:xfrm rot="-1048" flipH="1">
                <a:off x="2059145" y="4610657"/>
                <a:ext cx="984000" cy="267900"/>
              </a:xfrm>
              <a:prstGeom prst="triangle">
                <a:avLst>
                  <a:gd name="adj" fmla="val 50000"/>
                </a:avLst>
              </a:prstGeom>
              <a:solidFill>
                <a:srgbClr val="C9DAF8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7"/>
              <p:cNvSpPr/>
              <p:nvPr/>
            </p:nvSpPr>
            <p:spPr>
              <a:xfrm>
                <a:off x="1808225" y="4722200"/>
                <a:ext cx="1492200" cy="1114200"/>
              </a:xfrm>
              <a:prstGeom prst="rect">
                <a:avLst/>
              </a:prstGeom>
              <a:solidFill>
                <a:srgbClr val="CFE2F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/>
                  <a:t>Agreement that funding for EAP/SOP implementation is automatically disbursed when forecast indicates triggering</a:t>
                </a:r>
                <a:endParaRPr sz="1000"/>
              </a:p>
            </p:txBody>
          </p:sp>
        </p:grpSp>
        <p:sp>
          <p:nvSpPr>
            <p:cNvPr id="243" name="Google Shape;243;p17"/>
            <p:cNvSpPr/>
            <p:nvPr/>
          </p:nvSpPr>
          <p:spPr>
            <a:xfrm>
              <a:off x="228075" y="2849450"/>
              <a:ext cx="3066000" cy="289500"/>
            </a:xfrm>
            <a:prstGeom prst="rect">
              <a:avLst/>
            </a:prstGeom>
            <a:noFill/>
            <a:ln w="28575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E7CC3"/>
                  </a:solidFill>
                </a:rPr>
                <a:t>Implementation &amp; funding arrangements</a:t>
              </a:r>
              <a:endParaRPr sz="1000" b="1">
                <a:solidFill>
                  <a:srgbClr val="8E7CC3"/>
                </a:solidFill>
              </a:endParaRPr>
            </a:p>
          </p:txBody>
        </p:sp>
        <p:sp>
          <p:nvSpPr>
            <p:cNvPr id="244" name="Google Shape;244;p17"/>
            <p:cNvSpPr/>
            <p:nvPr/>
          </p:nvSpPr>
          <p:spPr>
            <a:xfrm>
              <a:off x="233950" y="5091350"/>
              <a:ext cx="1492200" cy="3537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Agree disbursement modalities</a:t>
              </a:r>
              <a:endParaRPr sz="1000"/>
            </a:p>
          </p:txBody>
        </p:sp>
        <p:sp>
          <p:nvSpPr>
            <p:cNvPr id="245" name="Google Shape;245;p17"/>
            <p:cNvSpPr/>
            <p:nvPr/>
          </p:nvSpPr>
          <p:spPr>
            <a:xfrm>
              <a:off x="233950" y="551865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Establish link to EAP/SOP triggers</a:t>
              </a:r>
              <a:endParaRPr sz="1000"/>
            </a:p>
          </p:txBody>
        </p:sp>
      </p:grpSp>
      <p:sp>
        <p:nvSpPr>
          <p:cNvPr id="246" name="Google Shape;246;p17"/>
          <p:cNvSpPr/>
          <p:nvPr/>
        </p:nvSpPr>
        <p:spPr>
          <a:xfrm>
            <a:off x="1770001" y="642850"/>
            <a:ext cx="1689300" cy="2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2. to set up the FbF system through  these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47" name="Google Shape;247;p17"/>
          <p:cNvGrpSpPr/>
          <p:nvPr/>
        </p:nvGrpSpPr>
        <p:grpSpPr>
          <a:xfrm>
            <a:off x="210350" y="4822713"/>
            <a:ext cx="3069175" cy="1160288"/>
            <a:chOff x="228075" y="4979438"/>
            <a:chExt cx="3069175" cy="1160288"/>
          </a:xfrm>
        </p:grpSpPr>
        <p:sp>
          <p:nvSpPr>
            <p:cNvPr id="248" name="Google Shape;248;p17"/>
            <p:cNvSpPr/>
            <p:nvPr/>
          </p:nvSpPr>
          <p:spPr>
            <a:xfrm>
              <a:off x="1805050" y="5335725"/>
              <a:ext cx="1492200" cy="804000"/>
            </a:xfrm>
            <a:prstGeom prst="rect">
              <a:avLst/>
            </a:prstGeom>
            <a:solidFill>
              <a:srgbClr val="CFE2F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Forecasts are monitored &amp; warnings given when danger levels are reached</a:t>
              </a:r>
              <a:endParaRPr sz="1000"/>
            </a:p>
          </p:txBody>
        </p:sp>
        <p:sp>
          <p:nvSpPr>
            <p:cNvPr id="249" name="Google Shape;249;p17"/>
            <p:cNvSpPr/>
            <p:nvPr/>
          </p:nvSpPr>
          <p:spPr>
            <a:xfrm>
              <a:off x="228075" y="5335725"/>
              <a:ext cx="1492200" cy="447600"/>
            </a:xfrm>
            <a:prstGeom prst="homePlate">
              <a:avLst>
                <a:gd name="adj" fmla="val 37256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Identify forecast sources &amp; secure access</a:t>
              </a:r>
              <a:endParaRPr sz="1000"/>
            </a:p>
          </p:txBody>
        </p:sp>
        <p:sp>
          <p:nvSpPr>
            <p:cNvPr id="250" name="Google Shape;250;p17"/>
            <p:cNvSpPr/>
            <p:nvPr/>
          </p:nvSpPr>
          <p:spPr>
            <a:xfrm>
              <a:off x="228075" y="5850100"/>
              <a:ext cx="1492200" cy="289500"/>
            </a:xfrm>
            <a:prstGeom prst="homePlate">
              <a:avLst>
                <a:gd name="adj" fmla="val 50000"/>
              </a:avLst>
            </a:prstGeom>
            <a:solidFill>
              <a:srgbClr val="D9EAD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Establish  monitoring protocol</a:t>
              </a:r>
              <a:endParaRPr sz="1000"/>
            </a:p>
          </p:txBody>
        </p:sp>
        <p:sp>
          <p:nvSpPr>
            <p:cNvPr id="251" name="Google Shape;251;p17"/>
            <p:cNvSpPr/>
            <p:nvPr/>
          </p:nvSpPr>
          <p:spPr>
            <a:xfrm>
              <a:off x="231250" y="4979438"/>
              <a:ext cx="3066000" cy="289500"/>
            </a:xfrm>
            <a:prstGeom prst="rect">
              <a:avLst/>
            </a:prstGeom>
            <a:noFill/>
            <a:ln w="28575" cap="flat" cmpd="sng">
              <a:solidFill>
                <a:srgbClr val="8E7CC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E7CC3"/>
                  </a:solidFill>
                </a:rPr>
                <a:t>Scientific forecasting</a:t>
              </a:r>
              <a:endParaRPr sz="1000" b="1">
                <a:solidFill>
                  <a:srgbClr val="8E7CC3"/>
                </a:solidFill>
              </a:endParaRPr>
            </a:p>
          </p:txBody>
        </p:sp>
      </p:grpSp>
      <p:sp>
        <p:nvSpPr>
          <p:cNvPr id="252" name="Google Shape;252;p17"/>
          <p:cNvSpPr/>
          <p:nvPr/>
        </p:nvSpPr>
        <p:spPr>
          <a:xfrm>
            <a:off x="205013" y="906938"/>
            <a:ext cx="1421700" cy="238200"/>
          </a:xfrm>
          <a:prstGeom prst="homePlate">
            <a:avLst>
              <a:gd name="adj" fmla="val 50000"/>
            </a:avLst>
          </a:prstGeom>
          <a:solidFill>
            <a:srgbClr val="D9EAD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Actions</a:t>
            </a:r>
            <a:endParaRPr sz="1000"/>
          </a:p>
        </p:txBody>
      </p:sp>
      <p:sp>
        <p:nvSpPr>
          <p:cNvPr id="253" name="Google Shape;253;p17"/>
          <p:cNvSpPr/>
          <p:nvPr/>
        </p:nvSpPr>
        <p:spPr>
          <a:xfrm>
            <a:off x="1846188" y="983138"/>
            <a:ext cx="1421700" cy="238200"/>
          </a:xfrm>
          <a:prstGeom prst="rect">
            <a:avLst/>
          </a:prstGeom>
          <a:solidFill>
            <a:srgbClr val="CFE2F3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Outputs</a:t>
            </a:r>
            <a:endParaRPr sz="1000"/>
          </a:p>
        </p:txBody>
      </p:sp>
      <p:sp>
        <p:nvSpPr>
          <p:cNvPr id="254" name="Google Shape;254;p17"/>
          <p:cNvSpPr/>
          <p:nvPr/>
        </p:nvSpPr>
        <p:spPr>
          <a:xfrm rot="-1048" flipH="1">
            <a:off x="1168875" y="4513474"/>
            <a:ext cx="984000" cy="2148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7"/>
          <p:cNvSpPr/>
          <p:nvPr/>
        </p:nvSpPr>
        <p:spPr>
          <a:xfrm>
            <a:off x="3487375" y="719050"/>
            <a:ext cx="1421700" cy="56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 so that, upon triggering of the FbF mechanism,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56" name="Google Shape;256;p17"/>
          <p:cNvGrpSpPr/>
          <p:nvPr/>
        </p:nvGrpSpPr>
        <p:grpSpPr>
          <a:xfrm>
            <a:off x="3384150" y="3666825"/>
            <a:ext cx="1492200" cy="1045200"/>
            <a:chOff x="3577900" y="2155375"/>
            <a:chExt cx="1492200" cy="1045200"/>
          </a:xfrm>
        </p:grpSpPr>
        <p:sp>
          <p:nvSpPr>
            <p:cNvPr id="257" name="Google Shape;257;p17"/>
            <p:cNvSpPr/>
            <p:nvPr/>
          </p:nvSpPr>
          <p:spPr>
            <a:xfrm>
              <a:off x="3577900" y="2155375"/>
              <a:ext cx="1492200" cy="1045200"/>
            </a:xfrm>
            <a:prstGeom prst="triangle">
              <a:avLst>
                <a:gd name="adj" fmla="val 50122"/>
              </a:avLst>
            </a:prstGeom>
            <a:solidFill>
              <a:srgbClr val="F4CCCC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17"/>
            <p:cNvSpPr/>
            <p:nvPr/>
          </p:nvSpPr>
          <p:spPr>
            <a:xfrm>
              <a:off x="3602950" y="2465225"/>
              <a:ext cx="1421700" cy="73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Warning! </a:t>
              </a:r>
              <a:endParaRPr sz="1000" b="1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latin typeface="Comic Sans MS"/>
                  <a:ea typeface="Comic Sans MS"/>
                  <a:cs typeface="Comic Sans MS"/>
                  <a:sym typeface="Comic Sans MS"/>
                </a:rPr>
                <a:t>Danger 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latin typeface="Comic Sans MS"/>
                  <a:ea typeface="Comic Sans MS"/>
                  <a:cs typeface="Comic Sans MS"/>
                  <a:sym typeface="Comic Sans MS"/>
                </a:rPr>
                <a:t>level will be exceeded in X days!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259" name="Google Shape;259;p17"/>
          <p:cNvSpPr/>
          <p:nvPr/>
        </p:nvSpPr>
        <p:spPr>
          <a:xfrm rot="5400000" flipH="1">
            <a:off x="3428125" y="4863875"/>
            <a:ext cx="879000" cy="760500"/>
          </a:xfrm>
          <a:prstGeom prst="bentArrow">
            <a:avLst>
              <a:gd name="adj1" fmla="val 14490"/>
              <a:gd name="adj2" fmla="val 19819"/>
              <a:gd name="adj3" fmla="val 25000"/>
              <a:gd name="adj4" fmla="val 4375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0" name="Google Shape;260;p17"/>
          <p:cNvGrpSpPr/>
          <p:nvPr/>
        </p:nvGrpSpPr>
        <p:grpSpPr>
          <a:xfrm>
            <a:off x="3625081" y="1845023"/>
            <a:ext cx="1010369" cy="1602814"/>
            <a:chOff x="3577900" y="2155375"/>
            <a:chExt cx="1492200" cy="1045200"/>
          </a:xfrm>
        </p:grpSpPr>
        <p:sp>
          <p:nvSpPr>
            <p:cNvPr id="261" name="Google Shape;261;p17"/>
            <p:cNvSpPr/>
            <p:nvPr/>
          </p:nvSpPr>
          <p:spPr>
            <a:xfrm>
              <a:off x="3577900" y="2155375"/>
              <a:ext cx="1492200" cy="1045200"/>
            </a:xfrm>
            <a:prstGeom prst="rect">
              <a:avLst/>
            </a:prstGeom>
            <a:solidFill>
              <a:srgbClr val="F4CCCC"/>
            </a:solidFill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3613163" y="2216011"/>
              <a:ext cx="1421700" cy="866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Activation</a:t>
              </a:r>
              <a:endParaRPr sz="1000" b="1" i="1">
                <a:latin typeface="Comic Sans MS"/>
                <a:ea typeface="Comic Sans MS"/>
                <a:cs typeface="Comic Sans MS"/>
                <a:sym typeface="Comic Sans MS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i="1">
                  <a:latin typeface="Comic Sans MS"/>
                  <a:ea typeface="Comic Sans MS"/>
                  <a:cs typeface="Comic Sans MS"/>
                  <a:sym typeface="Comic Sans MS"/>
                </a:rPr>
                <a:t>of early action protocol (EAP) /SOP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263" name="Google Shape;263;p17"/>
          <p:cNvSpPr/>
          <p:nvPr/>
        </p:nvSpPr>
        <p:spPr>
          <a:xfrm>
            <a:off x="4999650" y="809175"/>
            <a:ext cx="25884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 early actions can be taken and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agencies are prepared to respond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4" name="Google Shape;264;p17"/>
          <p:cNvSpPr/>
          <p:nvPr/>
        </p:nvSpPr>
        <p:spPr>
          <a:xfrm>
            <a:off x="7664250" y="907375"/>
            <a:ext cx="14922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5. so that, when the disaster impacts,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65" name="Google Shape;265;p17"/>
          <p:cNvGrpSpPr/>
          <p:nvPr/>
        </p:nvGrpSpPr>
        <p:grpSpPr>
          <a:xfrm>
            <a:off x="7908650" y="1266280"/>
            <a:ext cx="1010394" cy="879000"/>
            <a:chOff x="8001650" y="1445455"/>
            <a:chExt cx="1010394" cy="879000"/>
          </a:xfrm>
        </p:grpSpPr>
        <p:sp>
          <p:nvSpPr>
            <p:cNvPr id="266" name="Google Shape;266;p17"/>
            <p:cNvSpPr/>
            <p:nvPr/>
          </p:nvSpPr>
          <p:spPr>
            <a:xfrm>
              <a:off x="8001650" y="1475500"/>
              <a:ext cx="1010394" cy="818910"/>
            </a:xfrm>
            <a:prstGeom prst="irregularSeal1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000"/>
            </a:p>
          </p:txBody>
        </p:sp>
        <p:sp>
          <p:nvSpPr>
            <p:cNvPr id="267" name="Google Shape;267;p17"/>
            <p:cNvSpPr/>
            <p:nvPr/>
          </p:nvSpPr>
          <p:spPr>
            <a:xfrm>
              <a:off x="8001658" y="1445455"/>
              <a:ext cx="962700" cy="87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 i="1">
                  <a:latin typeface="Comic Sans MS"/>
                  <a:ea typeface="Comic Sans MS"/>
                  <a:cs typeface="Comic Sans MS"/>
                  <a:sym typeface="Comic Sans MS"/>
                </a:rPr>
                <a:t>Disaster</a:t>
              </a:r>
              <a:endParaRPr sz="1000" i="1"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268" name="Google Shape;268;p17"/>
          <p:cNvSpPr/>
          <p:nvPr/>
        </p:nvSpPr>
        <p:spPr>
          <a:xfrm rot="10800000">
            <a:off x="8334950" y="3666819"/>
            <a:ext cx="584100" cy="1705200"/>
          </a:xfrm>
          <a:prstGeom prst="bentArrow">
            <a:avLst>
              <a:gd name="adj1" fmla="val 24989"/>
              <a:gd name="adj2" fmla="val 24331"/>
              <a:gd name="adj3" fmla="val 37151"/>
              <a:gd name="adj4" fmla="val 49978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17"/>
          <p:cNvSpPr/>
          <p:nvPr/>
        </p:nvSpPr>
        <p:spPr>
          <a:xfrm>
            <a:off x="7588050" y="4157475"/>
            <a:ext cx="1161300" cy="7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6. Evidence that FbF works, 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collected through MEAL, supports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0" name="Google Shape;270;p17"/>
          <p:cNvSpPr/>
          <p:nvPr/>
        </p:nvSpPr>
        <p:spPr>
          <a:xfrm rot="-5400000">
            <a:off x="2903950" y="4871800"/>
            <a:ext cx="443700" cy="3114600"/>
          </a:xfrm>
          <a:prstGeom prst="bentArrow">
            <a:avLst>
              <a:gd name="adj1" fmla="val 24785"/>
              <a:gd name="adj2" fmla="val 37607"/>
              <a:gd name="adj3" fmla="val 37151"/>
              <a:gd name="adj4" fmla="val 5487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17"/>
          <p:cNvSpPr/>
          <p:nvPr/>
        </p:nvSpPr>
        <p:spPr>
          <a:xfrm>
            <a:off x="4920075" y="1425950"/>
            <a:ext cx="13287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AA84F"/>
                </a:solidFill>
              </a:rPr>
              <a:t>Implementing organizations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2" name="Google Shape;272;p17"/>
          <p:cNvSpPr/>
          <p:nvPr/>
        </p:nvSpPr>
        <p:spPr>
          <a:xfrm>
            <a:off x="6310450" y="1425950"/>
            <a:ext cx="13287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6AA84F"/>
                </a:solidFill>
              </a:rPr>
              <a:t>Vulnerable people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3" name="Google Shape;273;p17"/>
          <p:cNvSpPr/>
          <p:nvPr/>
        </p:nvSpPr>
        <p:spPr>
          <a:xfrm>
            <a:off x="5596125" y="108150"/>
            <a:ext cx="1689300" cy="35370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</a:rPr>
              <a:t>ASSUMPTIONS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74" name="Google Shape;274;p17"/>
          <p:cNvSpPr/>
          <p:nvPr/>
        </p:nvSpPr>
        <p:spPr>
          <a:xfrm>
            <a:off x="2369800" y="6126000"/>
            <a:ext cx="2399400" cy="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i="1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7. Institutionalization ensures sustainable funding &amp; support </a:t>
            </a:r>
            <a:endParaRPr sz="1000" i="1">
              <a:solidFill>
                <a:srgbClr val="FF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75" name="Google Shape;275;p17"/>
          <p:cNvSpPr/>
          <p:nvPr/>
        </p:nvSpPr>
        <p:spPr>
          <a:xfrm rot="1699167">
            <a:off x="1410292" y="5632944"/>
            <a:ext cx="1183211" cy="289661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Data availability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76" name="Google Shape;276;p17"/>
          <p:cNvSpPr/>
          <p:nvPr/>
        </p:nvSpPr>
        <p:spPr>
          <a:xfrm rot="-1328836">
            <a:off x="3346406" y="5534824"/>
            <a:ext cx="1328953" cy="353757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Capacity to interpret forecasts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77" name="Google Shape;277;p17"/>
          <p:cNvSpPr/>
          <p:nvPr/>
        </p:nvSpPr>
        <p:spPr>
          <a:xfrm rot="204995">
            <a:off x="10051" y="2320562"/>
            <a:ext cx="1328962" cy="330576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Evidence on which actions work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78" name="Google Shape;278;p17"/>
          <p:cNvSpPr/>
          <p:nvPr/>
        </p:nvSpPr>
        <p:spPr>
          <a:xfrm rot="204995">
            <a:off x="162917" y="2999661"/>
            <a:ext cx="1328962" cy="24133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Analytical capacity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79" name="Google Shape;279;p17"/>
          <p:cNvSpPr/>
          <p:nvPr/>
        </p:nvSpPr>
        <p:spPr>
          <a:xfrm rot="204995">
            <a:off x="251392" y="3492774"/>
            <a:ext cx="1328962" cy="241330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Availability of $$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80" name="Google Shape;280;p17"/>
          <p:cNvSpPr/>
          <p:nvPr/>
        </p:nvSpPr>
        <p:spPr>
          <a:xfrm rot="-1453710">
            <a:off x="7892045" y="6325952"/>
            <a:ext cx="1036609" cy="289499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Political will</a:t>
            </a:r>
            <a:endParaRPr sz="1000">
              <a:solidFill>
                <a:srgbClr val="FFFFFF"/>
              </a:solidFill>
            </a:endParaRPr>
          </a:p>
        </p:txBody>
      </p:sp>
      <p:sp>
        <p:nvSpPr>
          <p:cNvPr id="281" name="Google Shape;281;p17"/>
          <p:cNvSpPr/>
          <p:nvPr/>
        </p:nvSpPr>
        <p:spPr>
          <a:xfrm rot="-1453710">
            <a:off x="7906420" y="5673865"/>
            <a:ext cx="1036609" cy="289499"/>
          </a:xfrm>
          <a:prstGeom prst="rect">
            <a:avLst/>
          </a:prstGeom>
          <a:solidFill>
            <a:srgbClr val="674EA7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</a:rPr>
              <a:t>Openness to engage</a:t>
            </a:r>
            <a:endParaRPr sz="1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1008</Words>
  <Application>Microsoft Office PowerPoint</Application>
  <PresentationFormat>Bildschirmpräsentation (4:3)</PresentationFormat>
  <Paragraphs>179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Simple Light</vt:lpstr>
      <vt:lpstr>Forecast-based Financing (FbF) Theory of Change (TOC)</vt:lpstr>
      <vt:lpstr>Example: TOC for FbF actions </vt:lpstr>
      <vt:lpstr>Overall TOC for the FbF System</vt:lpstr>
      <vt:lpstr>Overall TOC for the Forecast-based Financing System</vt:lpstr>
      <vt:lpstr>Overall TOC for Forecast-based Financing +  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Forecast-based Financing (FbF) Theory of Change (TOC)</dc:title>
  <dc:creator>Franziska Waldvogel</dc:creator>
  <cp:lastModifiedBy>Franziska Waldvogel</cp:lastModifiedBy>
  <cp:revision>1</cp:revision>
  <dcterms:modified xsi:type="dcterms:W3CDTF">2020-02-27T12:48:46Z</dcterms:modified>
</cp:coreProperties>
</file>